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9" r:id="rId5"/>
    <p:sldId id="280" r:id="rId6"/>
    <p:sldId id="281" r:id="rId7"/>
    <p:sldId id="282" r:id="rId8"/>
    <p:sldId id="283" r:id="rId9"/>
    <p:sldId id="284" r:id="rId10"/>
    <p:sldId id="285" r:id="rId11"/>
    <p:sldId id="286" r:id="rId12"/>
    <p:sldId id="287" r:id="rId13"/>
    <p:sldId id="288" r:id="rId14"/>
    <p:sldId id="28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7B3B95-6629-44BD-AECF-9C8D77B52CC6}">
          <p14:sldIdLst>
            <p14:sldId id="256"/>
            <p14:sldId id="257"/>
            <p14:sldId id="258"/>
            <p14:sldId id="279"/>
          </p14:sldIdLst>
        </p14:section>
        <p14:section name="Untitled Section" id="{1B76A83E-B1F8-4E2D-ACAC-B15FAA311ED7}">
          <p14:sldIdLst>
            <p14:sldId id="280"/>
            <p14:sldId id="281"/>
            <p14:sldId id="282"/>
            <p14:sldId id="283"/>
            <p14:sldId id="284"/>
            <p14:sldId id="285"/>
            <p14:sldId id="286"/>
            <p14:sldId id="287"/>
            <p14:sldId id="288"/>
            <p14:sldId id="28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A0A05-E234-4116-95B6-447F22A64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5F162-3520-4E06-9A57-4506E1CF9F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5C3BAA-66C6-48D5-ACF3-07FE64BE0B76}"/>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E1673A79-2E35-4198-BE6B-000147A2F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BD4BC-6C77-47DE-B78C-4F8F95EC6BF2}"/>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296903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2DD5-F92D-4067-9C64-DBB3489FA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A2EE18-0EE9-431C-B925-1EE5C63AAA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DBFCA-B0B6-4E26-B199-D51EF790CA6F}"/>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8C167093-75BB-4BCE-A192-8B4A2A8C1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2FAF5-BBE1-4B05-80F8-ED9E95501F1E}"/>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2815855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14BE02-8B8A-4B63-95E2-A22C9DB536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CDE2F5-5BC3-4EDE-BC29-F1BFF99FD3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C4397-0A0B-4E58-8460-3E5CF5C77401}"/>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CA375A74-1C53-4281-891A-62A5D6E51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6B759-ACF3-4554-BDCC-73663B56FD84}"/>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986170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1ACE-3E9C-4AF5-BCE4-AD9CE2281A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9DBD7E-1E20-4719-985A-F7689A5BE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5958F-B5EB-4284-B02E-9EFA5D503662}"/>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8ACC980B-1AE6-4951-9642-7D01541C0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F5DAB-C2B4-43E6-A334-51328C64E24C}"/>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31070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BEDE-3950-4D47-A1D8-DE340E7FA0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A58ECD-92B6-4954-BDC1-ABEB0953C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70925E-434D-4630-BF44-D86606FA8F04}"/>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03EA6940-3FE3-4211-8C74-B1EB60259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45CBF-7AAE-4B43-9B27-8A55EA9B0859}"/>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51999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E467-462E-4D6B-89BF-80CB50B5B0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863FB-AD4A-49EA-80DE-7718656247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C1A1D3-60DE-40D2-8BDD-79804D72FF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BF5F04-655A-4E4E-8527-5B6E5160C204}"/>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6" name="Footer Placeholder 5">
            <a:extLst>
              <a:ext uri="{FF2B5EF4-FFF2-40B4-BE49-F238E27FC236}">
                <a16:creationId xmlns:a16="http://schemas.microsoft.com/office/drawing/2014/main" id="{63D3A9D5-31DE-4328-BA07-F4280AE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54A439-7923-41B4-8CBF-A394A6BF028A}"/>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25929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4F2A-0E26-43FE-A3DC-DC78838C87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28CAE9-5E2F-4D91-826F-3B0ED37AE5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E8B35-2BEB-4908-85C0-3292E13DA4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A46C8A-7D45-422C-9B72-6DB53F86C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2285E8-4FE8-451B-A110-561DB5AD78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8C3288-21C5-4391-8BC0-63AE592779DB}"/>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8" name="Footer Placeholder 7">
            <a:extLst>
              <a:ext uri="{FF2B5EF4-FFF2-40B4-BE49-F238E27FC236}">
                <a16:creationId xmlns:a16="http://schemas.microsoft.com/office/drawing/2014/main" id="{394D1082-E557-4F5D-86C1-2FFB64513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151C55-5A44-4EEB-B746-18E052C2CD01}"/>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818213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7190-1A1F-4FA6-BCF6-E8FC8EA7BA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854F7D-EA57-43D2-9C2C-239FED3E8D6B}"/>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4" name="Footer Placeholder 3">
            <a:extLst>
              <a:ext uri="{FF2B5EF4-FFF2-40B4-BE49-F238E27FC236}">
                <a16:creationId xmlns:a16="http://schemas.microsoft.com/office/drawing/2014/main" id="{CFBF875C-1FFA-469D-9D0A-DFFA6D4B27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B5F78C-9013-48BF-BB7C-5ECC8C788F2B}"/>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42663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2AF749-6333-427A-A5C2-92F7C669E499}"/>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3" name="Footer Placeholder 2">
            <a:extLst>
              <a:ext uri="{FF2B5EF4-FFF2-40B4-BE49-F238E27FC236}">
                <a16:creationId xmlns:a16="http://schemas.microsoft.com/office/drawing/2014/main" id="{2B2E40A4-1B71-4C37-BD18-ACE2A2C486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FD5AFE-9112-4689-950D-50312CD30A3F}"/>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2965834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8C48-DB02-4848-A6D0-D902F456A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A7BB44-6378-4751-B30E-47C1C092A1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B4838B-CFD0-4E21-BFDF-6F049DFDD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11649F-2847-46AA-8B80-34235EF3646B}"/>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6" name="Footer Placeholder 5">
            <a:extLst>
              <a:ext uri="{FF2B5EF4-FFF2-40B4-BE49-F238E27FC236}">
                <a16:creationId xmlns:a16="http://schemas.microsoft.com/office/drawing/2014/main" id="{11CF786A-F1AD-4BF7-A2E7-95AE72886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5A4DE-7231-4F37-A8DA-0818A2FBD49B}"/>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372431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F4B3-7BCE-48C8-ADDB-37C8484D4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05BCB9-53E2-47C6-B6FD-C976431615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11E7CD-92BA-47EE-B705-A8B497D78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0726D-0BB0-410E-8F27-6437B7C17A0A}"/>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6" name="Footer Placeholder 5">
            <a:extLst>
              <a:ext uri="{FF2B5EF4-FFF2-40B4-BE49-F238E27FC236}">
                <a16:creationId xmlns:a16="http://schemas.microsoft.com/office/drawing/2014/main" id="{408012D8-A480-41CD-9920-379E737F5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ADFC7-61F5-4AC0-B60E-B40EF51B3C5F}"/>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4020442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FE4D1-031A-44B0-ABF7-860785143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1D9613-272D-4CB0-802D-1F12F67D77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2C0A3-3EA2-43E1-94D6-A1C3D79D7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CBA8A199-CCF4-4C13-A109-CE29E29C5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EC83CE-386E-4D3B-8A88-3BE7F38224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38750-C403-4725-BB36-852305D4849E}" type="slidenum">
              <a:rPr lang="en-US" smtClean="0"/>
              <a:t>‹#›</a:t>
            </a:fld>
            <a:endParaRPr lang="en-US"/>
          </a:p>
        </p:txBody>
      </p:sp>
    </p:spTree>
    <p:extLst>
      <p:ext uri="{BB962C8B-B14F-4D97-AF65-F5344CB8AC3E}">
        <p14:creationId xmlns:p14="http://schemas.microsoft.com/office/powerpoint/2010/main" val="417705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lectronics-tutorials.ws/filter/filter_4.html"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autodesk.com/products/eagle/blog/schematic-basics-part-1/"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16FE-B274-4F8D-B2B5-513298E7A115}"/>
              </a:ext>
            </a:extLst>
          </p:cNvPr>
          <p:cNvSpPr>
            <a:spLocks noGrp="1"/>
          </p:cNvSpPr>
          <p:nvPr>
            <p:ph type="ctrTitle"/>
          </p:nvPr>
        </p:nvSpPr>
        <p:spPr>
          <a:xfrm>
            <a:off x="1524000" y="1467595"/>
            <a:ext cx="9144000" cy="2387600"/>
          </a:xfrm>
        </p:spPr>
        <p:txBody>
          <a:bodyPr>
            <a:normAutofit/>
          </a:bodyPr>
          <a:lstStyle/>
          <a:p>
            <a:r>
              <a:rPr lang="en-US" dirty="0"/>
              <a:t>AutoCAD Eagle Schematic + PCB Design Workshop</a:t>
            </a:r>
          </a:p>
        </p:txBody>
      </p:sp>
      <p:sp>
        <p:nvSpPr>
          <p:cNvPr id="3" name="Subtitle 2">
            <a:extLst>
              <a:ext uri="{FF2B5EF4-FFF2-40B4-BE49-F238E27FC236}">
                <a16:creationId xmlns:a16="http://schemas.microsoft.com/office/drawing/2014/main" id="{B091C58B-CA15-489D-84B0-51856F9136FF}"/>
              </a:ext>
            </a:extLst>
          </p:cNvPr>
          <p:cNvSpPr>
            <a:spLocks noGrp="1"/>
          </p:cNvSpPr>
          <p:nvPr>
            <p:ph type="subTitle" idx="1"/>
          </p:nvPr>
        </p:nvSpPr>
        <p:spPr>
          <a:xfrm>
            <a:off x="1524000" y="4450865"/>
            <a:ext cx="9144000" cy="1655762"/>
          </a:xfrm>
        </p:spPr>
        <p:txBody>
          <a:bodyPr>
            <a:normAutofit/>
          </a:bodyPr>
          <a:lstStyle/>
          <a:p>
            <a:r>
              <a:rPr lang="en-US" dirty="0"/>
              <a:t>Presented By David Story</a:t>
            </a:r>
          </a:p>
        </p:txBody>
      </p:sp>
      <p:pic>
        <p:nvPicPr>
          <p:cNvPr id="6" name="Picture 5">
            <a:extLst>
              <a:ext uri="{FF2B5EF4-FFF2-40B4-BE49-F238E27FC236}">
                <a16:creationId xmlns:a16="http://schemas.microsoft.com/office/drawing/2014/main" id="{EC0E53E7-4064-4DF3-9CD2-AA7D57F44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3489154" cy="1655762"/>
          </a:xfrm>
          <a:prstGeom prst="rect">
            <a:avLst/>
          </a:prstGeom>
        </p:spPr>
      </p:pic>
    </p:spTree>
    <p:extLst>
      <p:ext uri="{BB962C8B-B14F-4D97-AF65-F5344CB8AC3E}">
        <p14:creationId xmlns:p14="http://schemas.microsoft.com/office/powerpoint/2010/main" val="229863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5AB0-D79C-4A14-A7A0-5B8E1AAC57FE}"/>
              </a:ext>
            </a:extLst>
          </p:cNvPr>
          <p:cNvSpPr>
            <a:spLocks noGrp="1"/>
          </p:cNvSpPr>
          <p:nvPr>
            <p:ph type="title"/>
          </p:nvPr>
        </p:nvSpPr>
        <p:spPr/>
        <p:txBody>
          <a:bodyPr/>
          <a:lstStyle/>
          <a:p>
            <a:r>
              <a:rPr lang="en-US" dirty="0"/>
              <a:t>Moving and Rotating</a:t>
            </a:r>
          </a:p>
        </p:txBody>
      </p:sp>
      <p:pic>
        <p:nvPicPr>
          <p:cNvPr id="6" name="Content Placeholder 5">
            <a:extLst>
              <a:ext uri="{FF2B5EF4-FFF2-40B4-BE49-F238E27FC236}">
                <a16:creationId xmlns:a16="http://schemas.microsoft.com/office/drawing/2014/main" id="{120B2DDA-3296-4FE1-A492-28C5EBC1A2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2593" y="1253331"/>
            <a:ext cx="6154348" cy="4351338"/>
          </a:xfrm>
        </p:spPr>
      </p:pic>
      <p:sp>
        <p:nvSpPr>
          <p:cNvPr id="7" name="TextBox 6">
            <a:extLst>
              <a:ext uri="{FF2B5EF4-FFF2-40B4-BE49-F238E27FC236}">
                <a16:creationId xmlns:a16="http://schemas.microsoft.com/office/drawing/2014/main" id="{11DFA666-6825-4B57-908E-74E3ADEC8FC0}"/>
              </a:ext>
            </a:extLst>
          </p:cNvPr>
          <p:cNvSpPr txBox="1"/>
          <p:nvPr/>
        </p:nvSpPr>
        <p:spPr>
          <a:xfrm>
            <a:off x="510786" y="1997839"/>
            <a:ext cx="53018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After selecting the move tool, press the parts that you would like to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While moving the part, right clicking will rotate the part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Ensure that parts are well spaced and are not overlapping.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0724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186F-D4EE-4354-BC0C-BB33B705A9C6}"/>
              </a:ext>
            </a:extLst>
          </p:cNvPr>
          <p:cNvSpPr>
            <a:spLocks noGrp="1"/>
          </p:cNvSpPr>
          <p:nvPr>
            <p:ph type="title"/>
          </p:nvPr>
        </p:nvSpPr>
        <p:spPr/>
        <p:txBody>
          <a:bodyPr/>
          <a:lstStyle/>
          <a:p>
            <a:r>
              <a:rPr lang="en-US" dirty="0"/>
              <a:t>Wiring the Schematic</a:t>
            </a:r>
          </a:p>
        </p:txBody>
      </p:sp>
      <p:pic>
        <p:nvPicPr>
          <p:cNvPr id="9" name="Content Placeholder 8">
            <a:extLst>
              <a:ext uri="{FF2B5EF4-FFF2-40B4-BE49-F238E27FC236}">
                <a16:creationId xmlns:a16="http://schemas.microsoft.com/office/drawing/2014/main" id="{CFEAA3DD-0749-443B-A6BC-DA0214E58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5436" y="1690688"/>
            <a:ext cx="6886352" cy="4351338"/>
          </a:xfrm>
        </p:spPr>
      </p:pic>
      <p:sp>
        <p:nvSpPr>
          <p:cNvPr id="10" name="TextBox 9">
            <a:extLst>
              <a:ext uri="{FF2B5EF4-FFF2-40B4-BE49-F238E27FC236}">
                <a16:creationId xmlns:a16="http://schemas.microsoft.com/office/drawing/2014/main" id="{B220A46E-AA9B-4C4B-A6E4-BFFA5621A7B9}"/>
              </a:ext>
            </a:extLst>
          </p:cNvPr>
          <p:cNvSpPr txBox="1"/>
          <p:nvPr/>
        </p:nvSpPr>
        <p:spPr>
          <a:xfrm>
            <a:off x="354562" y="2019697"/>
            <a:ext cx="46466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Select the wire tool to begin wiring the schematic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green circuit should appear over the part pin that you want to wire. Select the pin to connect to the part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have pressed, you can then ‘trace’ the wire to the pin of the part you want to connect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move wires after you have traced them with the move tool.</a:t>
            </a:r>
          </a:p>
        </p:txBody>
      </p:sp>
    </p:spTree>
    <p:extLst>
      <p:ext uri="{BB962C8B-B14F-4D97-AF65-F5344CB8AC3E}">
        <p14:creationId xmlns:p14="http://schemas.microsoft.com/office/powerpoint/2010/main" val="1775590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757D-8130-44BA-8576-BE73F5060B7B}"/>
              </a:ext>
            </a:extLst>
          </p:cNvPr>
          <p:cNvSpPr>
            <a:spLocks noGrp="1"/>
          </p:cNvSpPr>
          <p:nvPr>
            <p:ph type="title"/>
          </p:nvPr>
        </p:nvSpPr>
        <p:spPr/>
        <p:txBody>
          <a:bodyPr/>
          <a:lstStyle/>
          <a:p>
            <a:r>
              <a:rPr lang="en-US" dirty="0"/>
              <a:t>Examples of Wiring</a:t>
            </a:r>
          </a:p>
        </p:txBody>
      </p:sp>
      <p:pic>
        <p:nvPicPr>
          <p:cNvPr id="5" name="Content Placeholder 4">
            <a:extLst>
              <a:ext uri="{FF2B5EF4-FFF2-40B4-BE49-F238E27FC236}">
                <a16:creationId xmlns:a16="http://schemas.microsoft.com/office/drawing/2014/main" id="{DBDCB3E4-6A78-49B2-94BD-54351A5A4D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4554" y="2244991"/>
            <a:ext cx="6899246" cy="3660533"/>
          </a:xfrm>
        </p:spPr>
      </p:pic>
      <p:sp>
        <p:nvSpPr>
          <p:cNvPr id="11" name="TextBox 10">
            <a:extLst>
              <a:ext uri="{FF2B5EF4-FFF2-40B4-BE49-F238E27FC236}">
                <a16:creationId xmlns:a16="http://schemas.microsoft.com/office/drawing/2014/main" id="{72EFA1E7-4098-408D-909B-459708A7A51F}"/>
              </a:ext>
            </a:extLst>
          </p:cNvPr>
          <p:cNvSpPr txBox="1"/>
          <p:nvPr/>
        </p:nvSpPr>
        <p:spPr>
          <a:xfrm>
            <a:off x="343949" y="1935206"/>
            <a:ext cx="401832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Note that when you are hovering over the pin and the green circle is in view, the part is still not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Press the pin when the green circle has appeared to ensure a good connection.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the move tool to move the wire around, if the wire does not appear to be connected to the part pin, then you do not have a good connection. Delete the wire and try again if this happens</a:t>
            </a:r>
          </a:p>
        </p:txBody>
      </p:sp>
    </p:spTree>
    <p:extLst>
      <p:ext uri="{BB962C8B-B14F-4D97-AF65-F5344CB8AC3E}">
        <p14:creationId xmlns:p14="http://schemas.microsoft.com/office/powerpoint/2010/main" val="732824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61C1-74F8-4DEB-86EB-0C30B5F2A3DB}"/>
              </a:ext>
            </a:extLst>
          </p:cNvPr>
          <p:cNvSpPr>
            <a:spLocks noGrp="1"/>
          </p:cNvSpPr>
          <p:nvPr>
            <p:ph type="title"/>
          </p:nvPr>
        </p:nvSpPr>
        <p:spPr/>
        <p:txBody>
          <a:bodyPr/>
          <a:lstStyle/>
          <a:p>
            <a:r>
              <a:rPr lang="en-US" dirty="0"/>
              <a:t>Adding Values</a:t>
            </a:r>
          </a:p>
        </p:txBody>
      </p:sp>
      <p:pic>
        <p:nvPicPr>
          <p:cNvPr id="5" name="Content Placeholder 4">
            <a:extLst>
              <a:ext uri="{FF2B5EF4-FFF2-40B4-BE49-F238E27FC236}">
                <a16:creationId xmlns:a16="http://schemas.microsoft.com/office/drawing/2014/main" id="{8F6E85E6-586E-4B35-AC64-86DFF91E0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1126" y="1333032"/>
            <a:ext cx="5483290" cy="4191936"/>
          </a:xfrm>
        </p:spPr>
      </p:pic>
      <p:sp>
        <p:nvSpPr>
          <p:cNvPr id="6" name="TextBox 5">
            <a:extLst>
              <a:ext uri="{FF2B5EF4-FFF2-40B4-BE49-F238E27FC236}">
                <a16:creationId xmlns:a16="http://schemas.microsoft.com/office/drawing/2014/main" id="{D472F15B-D028-4FE5-8999-E558E87B7546}"/>
              </a:ext>
            </a:extLst>
          </p:cNvPr>
          <p:cNvSpPr txBox="1"/>
          <p:nvPr/>
        </p:nvSpPr>
        <p:spPr>
          <a:xfrm>
            <a:off x="536895" y="1551963"/>
            <a:ext cx="541292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Adding values to a part allows you to label parts that may have values (e.g. you can label passive part values or you can add values of IC that designate some parameter)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Using the value tool, click on the part you would like to add a value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box should appear, type the value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value will now appear as text near the part, you can use the move tool to adjust the text location as you see fit</a:t>
            </a:r>
          </a:p>
        </p:txBody>
      </p:sp>
    </p:spTree>
    <p:extLst>
      <p:ext uri="{BB962C8B-B14F-4D97-AF65-F5344CB8AC3E}">
        <p14:creationId xmlns:p14="http://schemas.microsoft.com/office/powerpoint/2010/main" val="424022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9E11-BB6B-48A4-925A-0FD03419E9FC}"/>
              </a:ext>
            </a:extLst>
          </p:cNvPr>
          <p:cNvSpPr>
            <a:spLocks noGrp="1"/>
          </p:cNvSpPr>
          <p:nvPr>
            <p:ph type="title"/>
          </p:nvPr>
        </p:nvSpPr>
        <p:spPr/>
        <p:txBody>
          <a:bodyPr/>
          <a:lstStyle/>
          <a:p>
            <a:r>
              <a:rPr lang="en-US" dirty="0"/>
              <a:t>Finished Product</a:t>
            </a:r>
          </a:p>
        </p:txBody>
      </p:sp>
      <p:pic>
        <p:nvPicPr>
          <p:cNvPr id="7" name="Content Placeholder 6">
            <a:extLst>
              <a:ext uri="{FF2B5EF4-FFF2-40B4-BE49-F238E27FC236}">
                <a16:creationId xmlns:a16="http://schemas.microsoft.com/office/drawing/2014/main" id="{04EFE75D-B463-4A1B-A782-43311CFC1A36}"/>
              </a:ext>
            </a:extLst>
          </p:cNvPr>
          <p:cNvPicPr>
            <a:picLocks noGrp="1" noChangeAspect="1"/>
          </p:cNvPicPr>
          <p:nvPr>
            <p:ph idx="1"/>
          </p:nvPr>
        </p:nvPicPr>
        <p:blipFill>
          <a:blip r:embed="rId2"/>
          <a:stretch>
            <a:fillRect/>
          </a:stretch>
        </p:blipFill>
        <p:spPr>
          <a:xfrm>
            <a:off x="5068224" y="2493012"/>
            <a:ext cx="6768186" cy="2524109"/>
          </a:xfrm>
          <a:prstGeom prst="rect">
            <a:avLst/>
          </a:prstGeom>
        </p:spPr>
      </p:pic>
      <p:sp>
        <p:nvSpPr>
          <p:cNvPr id="8" name="TextBox 7">
            <a:extLst>
              <a:ext uri="{FF2B5EF4-FFF2-40B4-BE49-F238E27FC236}">
                <a16:creationId xmlns:a16="http://schemas.microsoft.com/office/drawing/2014/main" id="{43030A32-981F-479D-8ED7-94B4461E8606}"/>
              </a:ext>
            </a:extLst>
          </p:cNvPr>
          <p:cNvSpPr txBox="1"/>
          <p:nvPr/>
        </p:nvSpPr>
        <p:spPr>
          <a:xfrm>
            <a:off x="838200" y="1445339"/>
            <a:ext cx="4030825" cy="5047536"/>
          </a:xfrm>
          <a:prstGeom prst="rect">
            <a:avLst/>
          </a:prstGeom>
          <a:noFill/>
        </p:spPr>
        <p:txBody>
          <a:bodyPr wrap="square" rtlCol="0">
            <a:spAutoFit/>
          </a:bodyPr>
          <a:lstStyle/>
          <a:p>
            <a:pPr marL="285750" indent="-285750">
              <a:buFont typeface="Arial" panose="020B0604020202020204" pitchFamily="34" charset="0"/>
              <a:buChar char="•"/>
            </a:pPr>
            <a:r>
              <a:rPr lang="en-US" sz="1600" dirty="0"/>
              <a:t>You bandpass filter should appear as follows. You can use this tutorial to learn more about passive band passes and what ranges you want: </a:t>
            </a:r>
            <a:r>
              <a:rPr lang="en-US" sz="1600" dirty="0">
                <a:hlinkClick r:id="rId3"/>
              </a:rPr>
              <a:t>https://www.electronics-tutorials.ws/filter/filter_4.html</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Text can be added with toolbar symbol that appears as an “A”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Note that for JP1 and JP2, Pin 2 is the positive Vin, and Pin 1 is the negative or “ground” pin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Ensure that all wires are connected to parts by selecting the move tool and moving the wires near the part connection, if the wire is really connected to the part the wire should always terminate at the part port.</a:t>
            </a:r>
          </a:p>
          <a:p>
            <a:endParaRPr lang="en-US" dirty="0"/>
          </a:p>
        </p:txBody>
      </p:sp>
    </p:spTree>
    <p:extLst>
      <p:ext uri="{BB962C8B-B14F-4D97-AF65-F5344CB8AC3E}">
        <p14:creationId xmlns:p14="http://schemas.microsoft.com/office/powerpoint/2010/main" val="332781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855B-BACF-4501-B9F9-21D201F2E440}"/>
              </a:ext>
            </a:extLst>
          </p:cNvPr>
          <p:cNvSpPr>
            <a:spLocks noGrp="1"/>
          </p:cNvSpPr>
          <p:nvPr>
            <p:ph type="title"/>
          </p:nvPr>
        </p:nvSpPr>
        <p:spPr/>
        <p:txBody>
          <a:bodyPr/>
          <a:lstStyle/>
          <a:p>
            <a:r>
              <a:rPr lang="en-US" dirty="0"/>
              <a:t>Creating a board file from the schematic</a:t>
            </a:r>
          </a:p>
        </p:txBody>
      </p:sp>
      <p:pic>
        <p:nvPicPr>
          <p:cNvPr id="5" name="Content Placeholder 4">
            <a:extLst>
              <a:ext uri="{FF2B5EF4-FFF2-40B4-BE49-F238E27FC236}">
                <a16:creationId xmlns:a16="http://schemas.microsoft.com/office/drawing/2014/main" id="{34E61F8D-45C6-4F45-9ECB-6DFBC96386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181" y="1690688"/>
            <a:ext cx="4692619" cy="4351338"/>
          </a:xfrm>
        </p:spPr>
      </p:pic>
      <p:sp>
        <p:nvSpPr>
          <p:cNvPr id="6" name="TextBox 5">
            <a:extLst>
              <a:ext uri="{FF2B5EF4-FFF2-40B4-BE49-F238E27FC236}">
                <a16:creationId xmlns:a16="http://schemas.microsoft.com/office/drawing/2014/main" id="{7AD883B3-CE92-4AE6-B1DD-506099C948FB}"/>
              </a:ext>
            </a:extLst>
          </p:cNvPr>
          <p:cNvSpPr txBox="1"/>
          <p:nvPr/>
        </p:nvSpPr>
        <p:spPr>
          <a:xfrm>
            <a:off x="979714" y="1859339"/>
            <a:ext cx="529045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Press the schematic file to open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Observe the schematic and analyze how it works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are ready, press the “sch/</a:t>
            </a:r>
            <a:r>
              <a:rPr lang="en-US" dirty="0" err="1"/>
              <a:t>brd</a:t>
            </a:r>
            <a:r>
              <a:rPr lang="en-US" dirty="0"/>
              <a:t>” button and press “yes” on the pop-up to create a new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board file will be linked to your schematic file. All the parts and connections in your schematic will be mirrored in the board file</a:t>
            </a:r>
          </a:p>
        </p:txBody>
      </p:sp>
    </p:spTree>
    <p:extLst>
      <p:ext uri="{BB962C8B-B14F-4D97-AF65-F5344CB8AC3E}">
        <p14:creationId xmlns:p14="http://schemas.microsoft.com/office/powerpoint/2010/main" val="2452691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63EF-E704-462A-B47C-EDA672D67152}"/>
              </a:ext>
            </a:extLst>
          </p:cNvPr>
          <p:cNvSpPr>
            <a:spLocks noGrp="1"/>
          </p:cNvSpPr>
          <p:nvPr>
            <p:ph type="title"/>
          </p:nvPr>
        </p:nvSpPr>
        <p:spPr/>
        <p:txBody>
          <a:bodyPr/>
          <a:lstStyle/>
          <a:p>
            <a:r>
              <a:rPr lang="en-US" dirty="0"/>
              <a:t>Board File</a:t>
            </a:r>
          </a:p>
        </p:txBody>
      </p:sp>
      <p:pic>
        <p:nvPicPr>
          <p:cNvPr id="5" name="Content Placeholder 4">
            <a:extLst>
              <a:ext uri="{FF2B5EF4-FFF2-40B4-BE49-F238E27FC236}">
                <a16:creationId xmlns:a16="http://schemas.microsoft.com/office/drawing/2014/main" id="{407811B8-7AC1-4FF1-8DFF-0BF345CFE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948" y="1690688"/>
            <a:ext cx="7724018" cy="4892192"/>
          </a:xfrm>
        </p:spPr>
      </p:pic>
      <p:sp>
        <p:nvSpPr>
          <p:cNvPr id="6" name="TextBox 5">
            <a:extLst>
              <a:ext uri="{FF2B5EF4-FFF2-40B4-BE49-F238E27FC236}">
                <a16:creationId xmlns:a16="http://schemas.microsoft.com/office/drawing/2014/main" id="{AD39CA99-3C31-494F-9F1C-776FCB6C437A}"/>
              </a:ext>
            </a:extLst>
          </p:cNvPr>
          <p:cNvSpPr txBox="1"/>
          <p:nvPr/>
        </p:nvSpPr>
        <p:spPr>
          <a:xfrm>
            <a:off x="466531" y="1690688"/>
            <a:ext cx="316325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Your new board file will look like this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parts are show on the left. The solid black box on the left is the PCB. The yellow outline of the black box defines its dimension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now learn about this page, some tools on the sidebar, and then learn how to change the boards dimensions.</a:t>
            </a:r>
          </a:p>
        </p:txBody>
      </p:sp>
    </p:spTree>
    <p:extLst>
      <p:ext uri="{BB962C8B-B14F-4D97-AF65-F5344CB8AC3E}">
        <p14:creationId xmlns:p14="http://schemas.microsoft.com/office/powerpoint/2010/main" val="3242435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28E8-E60D-4F86-B063-C9976F2B2E9C}"/>
              </a:ext>
            </a:extLst>
          </p:cNvPr>
          <p:cNvSpPr>
            <a:spLocks noGrp="1"/>
          </p:cNvSpPr>
          <p:nvPr>
            <p:ph type="title"/>
          </p:nvPr>
        </p:nvSpPr>
        <p:spPr/>
        <p:txBody>
          <a:bodyPr/>
          <a:lstStyle/>
          <a:p>
            <a:r>
              <a:rPr lang="en-US" dirty="0"/>
              <a:t>The Rat’s Nest</a:t>
            </a:r>
          </a:p>
        </p:txBody>
      </p:sp>
      <p:pic>
        <p:nvPicPr>
          <p:cNvPr id="5" name="Content Placeholder 4">
            <a:extLst>
              <a:ext uri="{FF2B5EF4-FFF2-40B4-BE49-F238E27FC236}">
                <a16:creationId xmlns:a16="http://schemas.microsoft.com/office/drawing/2014/main" id="{ED4E2D24-21F1-43C5-AE32-1E19A516EC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7520" y="524588"/>
            <a:ext cx="4664365" cy="5968287"/>
          </a:xfrm>
        </p:spPr>
      </p:pic>
      <p:sp>
        <p:nvSpPr>
          <p:cNvPr id="6" name="TextBox 5">
            <a:extLst>
              <a:ext uri="{FF2B5EF4-FFF2-40B4-BE49-F238E27FC236}">
                <a16:creationId xmlns:a16="http://schemas.microsoft.com/office/drawing/2014/main" id="{803CA3BB-3837-4449-A433-9D13B8999003}"/>
              </a:ext>
            </a:extLst>
          </p:cNvPr>
          <p:cNvSpPr txBox="1"/>
          <p:nvPr/>
        </p:nvSpPr>
        <p:spPr>
          <a:xfrm>
            <a:off x="951722" y="1520890"/>
            <a:ext cx="573832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yellow lines, like the one the arrow is pointing to, is called a </a:t>
            </a:r>
            <a:r>
              <a:rPr lang="en-US" b="1" dirty="0"/>
              <a:t>“rat’s nest”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rat’s nest shows where the trace (the copper lines) have to go to properly connect the pads or pins of your parts.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wire together parts in the schematic, the rat’s nest reflects these changes.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rat’s nest is not a valid connection yet, it is only an outline of where you need to route, in the next few slides we will learn how to physically connect or </a:t>
            </a:r>
            <a:r>
              <a:rPr lang="en-US" b="1" dirty="0"/>
              <a:t>‘route’</a:t>
            </a:r>
            <a:r>
              <a:rPr lang="en-US" dirty="0"/>
              <a:t> the parts with copper lines.</a:t>
            </a:r>
          </a:p>
        </p:txBody>
      </p:sp>
    </p:spTree>
    <p:extLst>
      <p:ext uri="{BB962C8B-B14F-4D97-AF65-F5344CB8AC3E}">
        <p14:creationId xmlns:p14="http://schemas.microsoft.com/office/powerpoint/2010/main" val="2696759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B839-3EFD-46D9-85C9-18B7A69C9C1F}"/>
              </a:ext>
            </a:extLst>
          </p:cNvPr>
          <p:cNvSpPr>
            <a:spLocks noGrp="1"/>
          </p:cNvSpPr>
          <p:nvPr>
            <p:ph type="title"/>
          </p:nvPr>
        </p:nvSpPr>
        <p:spPr/>
        <p:txBody>
          <a:bodyPr/>
          <a:lstStyle/>
          <a:p>
            <a:r>
              <a:rPr lang="en-US" dirty="0"/>
              <a:t>The Toolbar</a:t>
            </a:r>
          </a:p>
        </p:txBody>
      </p:sp>
      <p:pic>
        <p:nvPicPr>
          <p:cNvPr id="5" name="Content Placeholder 4">
            <a:extLst>
              <a:ext uri="{FF2B5EF4-FFF2-40B4-BE49-F238E27FC236}">
                <a16:creationId xmlns:a16="http://schemas.microsoft.com/office/drawing/2014/main" id="{64233BA0-3612-4AF8-B54C-B703AE7BE5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9133" y="547292"/>
            <a:ext cx="1062863" cy="5763416"/>
          </a:xfrm>
        </p:spPr>
      </p:pic>
      <p:sp>
        <p:nvSpPr>
          <p:cNvPr id="6" name="TextBox 5">
            <a:extLst>
              <a:ext uri="{FF2B5EF4-FFF2-40B4-BE49-F238E27FC236}">
                <a16:creationId xmlns:a16="http://schemas.microsoft.com/office/drawing/2014/main" id="{41C4633C-055E-421E-B2E7-0C5C775F7280}"/>
              </a:ext>
            </a:extLst>
          </p:cNvPr>
          <p:cNvSpPr txBox="1"/>
          <p:nvPr/>
        </p:nvSpPr>
        <p:spPr>
          <a:xfrm>
            <a:off x="5640355" y="2971800"/>
            <a:ext cx="914400" cy="914400"/>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F938CB29-6243-4349-8155-3464DC7B85F6}"/>
              </a:ext>
            </a:extLst>
          </p:cNvPr>
          <p:cNvSpPr txBox="1"/>
          <p:nvPr/>
        </p:nvSpPr>
        <p:spPr>
          <a:xfrm>
            <a:off x="9353210" y="843240"/>
            <a:ext cx="531845" cy="36933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474067D7-17CC-48B1-AB44-8446BBD5A847}"/>
              </a:ext>
            </a:extLst>
          </p:cNvPr>
          <p:cNvSpPr txBox="1"/>
          <p:nvPr/>
        </p:nvSpPr>
        <p:spPr>
          <a:xfrm>
            <a:off x="9353209" y="1341555"/>
            <a:ext cx="531845"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0AE828A7-C232-48A4-AD44-56C8A07D6048}"/>
              </a:ext>
            </a:extLst>
          </p:cNvPr>
          <p:cNvSpPr txBox="1"/>
          <p:nvPr/>
        </p:nvSpPr>
        <p:spPr>
          <a:xfrm>
            <a:off x="9353209" y="1893054"/>
            <a:ext cx="531845" cy="369332"/>
          </a:xfrm>
          <a:prstGeom prst="rect">
            <a:avLst/>
          </a:prstGeom>
          <a:noFill/>
        </p:spPr>
        <p:txBody>
          <a:bodyPr wrap="square" rtlCol="0">
            <a:spAutoFit/>
          </a:bodyPr>
          <a:lstStyle/>
          <a:p>
            <a:r>
              <a:rPr lang="en-US" dirty="0"/>
              <a:t>3.</a:t>
            </a:r>
          </a:p>
        </p:txBody>
      </p:sp>
      <p:sp>
        <p:nvSpPr>
          <p:cNvPr id="10" name="TextBox 9">
            <a:extLst>
              <a:ext uri="{FF2B5EF4-FFF2-40B4-BE49-F238E27FC236}">
                <a16:creationId xmlns:a16="http://schemas.microsoft.com/office/drawing/2014/main" id="{6F1DC9DB-88F8-4D5A-B926-D4C792085529}"/>
              </a:ext>
            </a:extLst>
          </p:cNvPr>
          <p:cNvSpPr txBox="1"/>
          <p:nvPr/>
        </p:nvSpPr>
        <p:spPr>
          <a:xfrm>
            <a:off x="9353209" y="2317985"/>
            <a:ext cx="531845" cy="369332"/>
          </a:xfrm>
          <a:prstGeom prst="rect">
            <a:avLst/>
          </a:prstGeom>
          <a:noFill/>
        </p:spPr>
        <p:txBody>
          <a:bodyPr wrap="square" rtlCol="0">
            <a:spAutoFit/>
          </a:bodyPr>
          <a:lstStyle/>
          <a:p>
            <a:r>
              <a:rPr lang="en-US" dirty="0"/>
              <a:t>4.</a:t>
            </a:r>
          </a:p>
        </p:txBody>
      </p:sp>
      <p:sp>
        <p:nvSpPr>
          <p:cNvPr id="11" name="TextBox 10">
            <a:extLst>
              <a:ext uri="{FF2B5EF4-FFF2-40B4-BE49-F238E27FC236}">
                <a16:creationId xmlns:a16="http://schemas.microsoft.com/office/drawing/2014/main" id="{06DBCDB0-2661-4B99-AF89-89BC13393BD4}"/>
              </a:ext>
            </a:extLst>
          </p:cNvPr>
          <p:cNvSpPr txBox="1"/>
          <p:nvPr/>
        </p:nvSpPr>
        <p:spPr>
          <a:xfrm>
            <a:off x="9353209" y="2871023"/>
            <a:ext cx="531845" cy="369332"/>
          </a:xfrm>
          <a:prstGeom prst="rect">
            <a:avLst/>
          </a:prstGeom>
          <a:noFill/>
        </p:spPr>
        <p:txBody>
          <a:bodyPr wrap="square" rtlCol="0">
            <a:spAutoFit/>
          </a:bodyPr>
          <a:lstStyle/>
          <a:p>
            <a:r>
              <a:rPr lang="en-US" dirty="0"/>
              <a:t>5.</a:t>
            </a:r>
          </a:p>
        </p:txBody>
      </p:sp>
      <p:sp>
        <p:nvSpPr>
          <p:cNvPr id="13" name="TextBox 12">
            <a:extLst>
              <a:ext uri="{FF2B5EF4-FFF2-40B4-BE49-F238E27FC236}">
                <a16:creationId xmlns:a16="http://schemas.microsoft.com/office/drawing/2014/main" id="{4B1F12E8-8478-49ED-BAC9-31437A83D3D3}"/>
              </a:ext>
            </a:extLst>
          </p:cNvPr>
          <p:cNvSpPr txBox="1"/>
          <p:nvPr/>
        </p:nvSpPr>
        <p:spPr>
          <a:xfrm>
            <a:off x="9353207" y="3888508"/>
            <a:ext cx="531845" cy="369332"/>
          </a:xfrm>
          <a:prstGeom prst="rect">
            <a:avLst/>
          </a:prstGeom>
          <a:noFill/>
        </p:spPr>
        <p:txBody>
          <a:bodyPr wrap="square" rtlCol="0">
            <a:spAutoFit/>
          </a:bodyPr>
          <a:lstStyle/>
          <a:p>
            <a:r>
              <a:rPr lang="en-US" dirty="0"/>
              <a:t>6.</a:t>
            </a:r>
          </a:p>
        </p:txBody>
      </p:sp>
      <p:sp>
        <p:nvSpPr>
          <p:cNvPr id="14" name="TextBox 13">
            <a:extLst>
              <a:ext uri="{FF2B5EF4-FFF2-40B4-BE49-F238E27FC236}">
                <a16:creationId xmlns:a16="http://schemas.microsoft.com/office/drawing/2014/main" id="{704C04E8-3475-4147-8004-2A1CE11C5AAF}"/>
              </a:ext>
            </a:extLst>
          </p:cNvPr>
          <p:cNvSpPr txBox="1"/>
          <p:nvPr/>
        </p:nvSpPr>
        <p:spPr>
          <a:xfrm>
            <a:off x="9353207" y="4398432"/>
            <a:ext cx="531845" cy="369332"/>
          </a:xfrm>
          <a:prstGeom prst="rect">
            <a:avLst/>
          </a:prstGeom>
          <a:noFill/>
        </p:spPr>
        <p:txBody>
          <a:bodyPr wrap="square" rtlCol="0">
            <a:spAutoFit/>
          </a:bodyPr>
          <a:lstStyle/>
          <a:p>
            <a:r>
              <a:rPr lang="en-US" dirty="0"/>
              <a:t>7.</a:t>
            </a:r>
          </a:p>
        </p:txBody>
      </p:sp>
      <p:sp>
        <p:nvSpPr>
          <p:cNvPr id="15" name="TextBox 14">
            <a:extLst>
              <a:ext uri="{FF2B5EF4-FFF2-40B4-BE49-F238E27FC236}">
                <a16:creationId xmlns:a16="http://schemas.microsoft.com/office/drawing/2014/main" id="{F3C2A1E7-9EB1-4DE6-A24D-9A6EFB1BF953}"/>
              </a:ext>
            </a:extLst>
          </p:cNvPr>
          <p:cNvSpPr txBox="1"/>
          <p:nvPr/>
        </p:nvSpPr>
        <p:spPr>
          <a:xfrm>
            <a:off x="9353207" y="4864938"/>
            <a:ext cx="531845" cy="369332"/>
          </a:xfrm>
          <a:prstGeom prst="rect">
            <a:avLst/>
          </a:prstGeom>
          <a:noFill/>
        </p:spPr>
        <p:txBody>
          <a:bodyPr wrap="square" rtlCol="0">
            <a:spAutoFit/>
          </a:bodyPr>
          <a:lstStyle/>
          <a:p>
            <a:r>
              <a:rPr lang="en-US" dirty="0"/>
              <a:t>8.</a:t>
            </a:r>
          </a:p>
        </p:txBody>
      </p:sp>
      <p:sp>
        <p:nvSpPr>
          <p:cNvPr id="16" name="TextBox 15">
            <a:extLst>
              <a:ext uri="{FF2B5EF4-FFF2-40B4-BE49-F238E27FC236}">
                <a16:creationId xmlns:a16="http://schemas.microsoft.com/office/drawing/2014/main" id="{07D99E79-680B-4B2E-AF15-E08719C96EB5}"/>
              </a:ext>
            </a:extLst>
          </p:cNvPr>
          <p:cNvSpPr txBox="1"/>
          <p:nvPr/>
        </p:nvSpPr>
        <p:spPr>
          <a:xfrm>
            <a:off x="10681996" y="844779"/>
            <a:ext cx="531845" cy="369332"/>
          </a:xfrm>
          <a:prstGeom prst="rect">
            <a:avLst/>
          </a:prstGeom>
          <a:noFill/>
        </p:spPr>
        <p:txBody>
          <a:bodyPr wrap="square" rtlCol="0">
            <a:spAutoFit/>
          </a:bodyPr>
          <a:lstStyle/>
          <a:p>
            <a:r>
              <a:rPr lang="en-US" dirty="0"/>
              <a:t>9.</a:t>
            </a:r>
          </a:p>
        </p:txBody>
      </p:sp>
      <p:sp>
        <p:nvSpPr>
          <p:cNvPr id="17" name="TextBox 16">
            <a:extLst>
              <a:ext uri="{FF2B5EF4-FFF2-40B4-BE49-F238E27FC236}">
                <a16:creationId xmlns:a16="http://schemas.microsoft.com/office/drawing/2014/main" id="{0D137326-1201-4445-9838-F3BCE27B01EB}"/>
              </a:ext>
            </a:extLst>
          </p:cNvPr>
          <p:cNvSpPr txBox="1"/>
          <p:nvPr/>
        </p:nvSpPr>
        <p:spPr>
          <a:xfrm>
            <a:off x="10681995" y="1341035"/>
            <a:ext cx="531845" cy="369332"/>
          </a:xfrm>
          <a:prstGeom prst="rect">
            <a:avLst/>
          </a:prstGeom>
          <a:noFill/>
        </p:spPr>
        <p:txBody>
          <a:bodyPr wrap="square" rtlCol="0">
            <a:spAutoFit/>
          </a:bodyPr>
          <a:lstStyle/>
          <a:p>
            <a:r>
              <a:rPr lang="en-US" dirty="0"/>
              <a:t>10.</a:t>
            </a:r>
          </a:p>
        </p:txBody>
      </p:sp>
      <p:sp>
        <p:nvSpPr>
          <p:cNvPr id="18" name="TextBox 17">
            <a:extLst>
              <a:ext uri="{FF2B5EF4-FFF2-40B4-BE49-F238E27FC236}">
                <a16:creationId xmlns:a16="http://schemas.microsoft.com/office/drawing/2014/main" id="{5E96BAC6-7BCD-48B5-8972-9B9ECA612BB5}"/>
              </a:ext>
            </a:extLst>
          </p:cNvPr>
          <p:cNvSpPr txBox="1"/>
          <p:nvPr/>
        </p:nvSpPr>
        <p:spPr>
          <a:xfrm>
            <a:off x="10681995" y="1838830"/>
            <a:ext cx="531845" cy="369332"/>
          </a:xfrm>
          <a:prstGeom prst="rect">
            <a:avLst/>
          </a:prstGeom>
          <a:noFill/>
        </p:spPr>
        <p:txBody>
          <a:bodyPr wrap="square" rtlCol="0">
            <a:spAutoFit/>
          </a:bodyPr>
          <a:lstStyle/>
          <a:p>
            <a:r>
              <a:rPr lang="en-US" dirty="0"/>
              <a:t>11.</a:t>
            </a:r>
          </a:p>
        </p:txBody>
      </p:sp>
      <p:sp>
        <p:nvSpPr>
          <p:cNvPr id="19" name="TextBox 18">
            <a:extLst>
              <a:ext uri="{FF2B5EF4-FFF2-40B4-BE49-F238E27FC236}">
                <a16:creationId xmlns:a16="http://schemas.microsoft.com/office/drawing/2014/main" id="{B57F049C-6DAC-4969-A4D1-54059A432009}"/>
              </a:ext>
            </a:extLst>
          </p:cNvPr>
          <p:cNvSpPr txBox="1"/>
          <p:nvPr/>
        </p:nvSpPr>
        <p:spPr>
          <a:xfrm>
            <a:off x="10694848" y="2908481"/>
            <a:ext cx="531845" cy="369332"/>
          </a:xfrm>
          <a:prstGeom prst="rect">
            <a:avLst/>
          </a:prstGeom>
          <a:noFill/>
        </p:spPr>
        <p:txBody>
          <a:bodyPr wrap="square" rtlCol="0">
            <a:spAutoFit/>
          </a:bodyPr>
          <a:lstStyle/>
          <a:p>
            <a:r>
              <a:rPr lang="en-US" dirty="0"/>
              <a:t>12.</a:t>
            </a:r>
          </a:p>
        </p:txBody>
      </p:sp>
      <p:sp>
        <p:nvSpPr>
          <p:cNvPr id="20" name="TextBox 19">
            <a:extLst>
              <a:ext uri="{FF2B5EF4-FFF2-40B4-BE49-F238E27FC236}">
                <a16:creationId xmlns:a16="http://schemas.microsoft.com/office/drawing/2014/main" id="{89208899-112C-47FC-835C-F25A823B8AE4}"/>
              </a:ext>
            </a:extLst>
          </p:cNvPr>
          <p:cNvSpPr txBox="1"/>
          <p:nvPr/>
        </p:nvSpPr>
        <p:spPr>
          <a:xfrm>
            <a:off x="10751245" y="4398432"/>
            <a:ext cx="531845" cy="369332"/>
          </a:xfrm>
          <a:prstGeom prst="rect">
            <a:avLst/>
          </a:prstGeom>
          <a:noFill/>
        </p:spPr>
        <p:txBody>
          <a:bodyPr wrap="square" rtlCol="0">
            <a:spAutoFit/>
          </a:bodyPr>
          <a:lstStyle/>
          <a:p>
            <a:r>
              <a:rPr lang="en-US" dirty="0"/>
              <a:t>13.</a:t>
            </a:r>
          </a:p>
        </p:txBody>
      </p:sp>
      <p:sp>
        <p:nvSpPr>
          <p:cNvPr id="21" name="TextBox 20">
            <a:extLst>
              <a:ext uri="{FF2B5EF4-FFF2-40B4-BE49-F238E27FC236}">
                <a16:creationId xmlns:a16="http://schemas.microsoft.com/office/drawing/2014/main" id="{80BCC09A-0975-4C0B-B31F-B2C9258F44DF}"/>
              </a:ext>
            </a:extLst>
          </p:cNvPr>
          <p:cNvSpPr txBox="1"/>
          <p:nvPr/>
        </p:nvSpPr>
        <p:spPr>
          <a:xfrm>
            <a:off x="892217" y="1376254"/>
            <a:ext cx="8042988" cy="923330"/>
          </a:xfrm>
          <a:prstGeom prst="rect">
            <a:avLst/>
          </a:prstGeom>
          <a:noFill/>
        </p:spPr>
        <p:txBody>
          <a:bodyPr wrap="square" rtlCol="0">
            <a:spAutoFit/>
          </a:bodyPr>
          <a:lstStyle/>
          <a:p>
            <a:r>
              <a:rPr lang="en-US" dirty="0"/>
              <a:t>We will now describe some useful tools on the toolbar. For more in-depth information go to: </a:t>
            </a:r>
            <a:r>
              <a:rPr lang="en-US" dirty="0">
                <a:hlinkClick r:id="rId3"/>
              </a:rPr>
              <a:t>https://www.autodesk.com/products/eagle/blog/schematic-basics-part-1/</a:t>
            </a:r>
            <a:endParaRPr lang="en-US" dirty="0"/>
          </a:p>
        </p:txBody>
      </p:sp>
      <p:sp>
        <p:nvSpPr>
          <p:cNvPr id="22" name="TextBox 21">
            <a:extLst>
              <a:ext uri="{FF2B5EF4-FFF2-40B4-BE49-F238E27FC236}">
                <a16:creationId xmlns:a16="http://schemas.microsoft.com/office/drawing/2014/main" id="{8B9CE8C4-5BD0-4466-9506-E02E44BAD2FB}"/>
              </a:ext>
            </a:extLst>
          </p:cNvPr>
          <p:cNvSpPr txBox="1"/>
          <p:nvPr/>
        </p:nvSpPr>
        <p:spPr>
          <a:xfrm>
            <a:off x="970384" y="2411180"/>
            <a:ext cx="7585879" cy="4524315"/>
          </a:xfrm>
          <a:prstGeom prst="rect">
            <a:avLst/>
          </a:prstGeom>
          <a:noFill/>
        </p:spPr>
        <p:txBody>
          <a:bodyPr wrap="square" rtlCol="0">
            <a:spAutoFit/>
          </a:bodyPr>
          <a:lstStyle/>
          <a:p>
            <a:pPr marL="342900" indent="-342900">
              <a:buAutoNum type="arabicPeriod"/>
            </a:pPr>
            <a:r>
              <a:rPr lang="en-US" b="1" dirty="0"/>
              <a:t>Info</a:t>
            </a:r>
            <a:r>
              <a:rPr lang="en-US" dirty="0"/>
              <a:t> – Display part information</a:t>
            </a:r>
          </a:p>
          <a:p>
            <a:pPr marL="342900" indent="-342900">
              <a:buAutoNum type="arabicPeriod"/>
            </a:pPr>
            <a:r>
              <a:rPr lang="en-US" b="1" dirty="0"/>
              <a:t>Layer settings </a:t>
            </a:r>
            <a:r>
              <a:rPr lang="en-US" dirty="0"/>
              <a:t>– shows different copper and silkscreen layers</a:t>
            </a:r>
          </a:p>
          <a:p>
            <a:pPr marL="342900" indent="-342900">
              <a:buAutoNum type="arabicPeriod"/>
            </a:pPr>
            <a:r>
              <a:rPr lang="en-US" b="1" dirty="0"/>
              <a:t>Move tool </a:t>
            </a:r>
            <a:r>
              <a:rPr lang="en-US" dirty="0"/>
              <a:t>– use to move parts, traces, dimensions, </a:t>
            </a:r>
            <a:r>
              <a:rPr lang="en-US" dirty="0" err="1"/>
              <a:t>etc</a:t>
            </a:r>
            <a:endParaRPr lang="en-US" dirty="0"/>
          </a:p>
          <a:p>
            <a:pPr marL="342900" indent="-342900">
              <a:buAutoNum type="arabicPeriod"/>
            </a:pPr>
            <a:r>
              <a:rPr lang="en-US" b="1" dirty="0"/>
              <a:t>Rotate</a:t>
            </a:r>
            <a:r>
              <a:rPr lang="en-US" dirty="0"/>
              <a:t> – use to rotate parts, silkscreen, text, </a:t>
            </a:r>
            <a:r>
              <a:rPr lang="en-US" dirty="0" err="1"/>
              <a:t>etc</a:t>
            </a:r>
            <a:endParaRPr lang="en-US" dirty="0"/>
          </a:p>
          <a:p>
            <a:pPr marL="342900" indent="-342900">
              <a:buAutoNum type="arabicPeriod"/>
            </a:pPr>
            <a:r>
              <a:rPr lang="en-US" b="1" dirty="0"/>
              <a:t>Trace</a:t>
            </a:r>
            <a:r>
              <a:rPr lang="en-US" dirty="0"/>
              <a:t> – this tool lets you route parts that are connected via rat’s nest</a:t>
            </a:r>
          </a:p>
          <a:p>
            <a:pPr marL="342900" indent="-342900">
              <a:buAutoNum type="arabicPeriod"/>
            </a:pPr>
            <a:r>
              <a:rPr lang="en-US" b="1" dirty="0"/>
              <a:t>Via</a:t>
            </a:r>
            <a:r>
              <a:rPr lang="en-US" dirty="0"/>
              <a:t> – this create a hole with copper connection to switch to different electrical layers</a:t>
            </a:r>
          </a:p>
          <a:p>
            <a:pPr marL="342900" indent="-342900">
              <a:buAutoNum type="arabicPeriod"/>
            </a:pPr>
            <a:r>
              <a:rPr lang="en-US" b="1" dirty="0"/>
              <a:t>Polygon</a:t>
            </a:r>
            <a:r>
              <a:rPr lang="en-US" dirty="0"/>
              <a:t> – lets you create shapes in copper or other defined settings</a:t>
            </a:r>
          </a:p>
          <a:p>
            <a:pPr marL="342900" indent="-342900">
              <a:buAutoNum type="arabicPeriod"/>
            </a:pPr>
            <a:r>
              <a:rPr lang="en-US" b="1" dirty="0"/>
              <a:t>Rat’s nest </a:t>
            </a:r>
            <a:r>
              <a:rPr lang="en-US" dirty="0"/>
              <a:t>– this will re-render  the rat’s nest after you move or trace parts</a:t>
            </a:r>
          </a:p>
          <a:p>
            <a:pPr marL="342900" indent="-342900">
              <a:buAutoNum type="arabicPeriod"/>
            </a:pPr>
            <a:r>
              <a:rPr lang="en-US" b="1" dirty="0"/>
              <a:t>View</a:t>
            </a:r>
            <a:r>
              <a:rPr lang="en-US" dirty="0"/>
              <a:t> – this will highlight traces and parts you select</a:t>
            </a:r>
          </a:p>
          <a:p>
            <a:pPr marL="342900" indent="-342900">
              <a:buAutoNum type="arabicPeriod"/>
            </a:pPr>
            <a:r>
              <a:rPr lang="en-US" b="1" dirty="0"/>
              <a:t>Group </a:t>
            </a:r>
            <a:r>
              <a:rPr lang="en-US" dirty="0"/>
              <a:t>– this allows you to select multiple parts, traces, silkscreen, etc.</a:t>
            </a:r>
          </a:p>
          <a:p>
            <a:pPr marL="342900" indent="-342900">
              <a:buAutoNum type="arabicPeriod"/>
            </a:pPr>
            <a:r>
              <a:rPr lang="en-US" b="1" dirty="0"/>
              <a:t>Mirror</a:t>
            </a:r>
            <a:r>
              <a:rPr lang="en-US" dirty="0"/>
              <a:t> – allows you to mirror a part, silkscreen, </a:t>
            </a:r>
            <a:r>
              <a:rPr lang="en-US" dirty="0" err="1"/>
              <a:t>etc</a:t>
            </a:r>
            <a:endParaRPr lang="en-US" dirty="0"/>
          </a:p>
          <a:p>
            <a:pPr marL="342900" indent="-342900">
              <a:buAutoNum type="arabicPeriod"/>
            </a:pPr>
            <a:r>
              <a:rPr lang="en-US" b="1" dirty="0"/>
              <a:t>Rip-up </a:t>
            </a:r>
            <a:r>
              <a:rPr lang="en-US" dirty="0"/>
              <a:t>– this button is what you use to delete trace</a:t>
            </a:r>
          </a:p>
          <a:p>
            <a:pPr marL="342900" indent="-342900">
              <a:buAutoNum type="arabicPeriod"/>
            </a:pPr>
            <a:r>
              <a:rPr lang="en-US" b="1" dirty="0"/>
              <a:t>Text </a:t>
            </a:r>
            <a:r>
              <a:rPr lang="en-US" dirty="0"/>
              <a:t>– allows you to add text to board</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52005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6150-4EFD-471B-AFFC-9F97D471514F}"/>
              </a:ext>
            </a:extLst>
          </p:cNvPr>
          <p:cNvSpPr>
            <a:spLocks noGrp="1"/>
          </p:cNvSpPr>
          <p:nvPr>
            <p:ph type="title"/>
          </p:nvPr>
        </p:nvSpPr>
        <p:spPr/>
        <p:txBody>
          <a:bodyPr/>
          <a:lstStyle/>
          <a:p>
            <a:r>
              <a:rPr lang="en-US" dirty="0"/>
              <a:t>Grid</a:t>
            </a:r>
          </a:p>
        </p:txBody>
      </p:sp>
      <p:pic>
        <p:nvPicPr>
          <p:cNvPr id="5" name="Content Placeholder 4">
            <a:extLst>
              <a:ext uri="{FF2B5EF4-FFF2-40B4-BE49-F238E27FC236}">
                <a16:creationId xmlns:a16="http://schemas.microsoft.com/office/drawing/2014/main" id="{D1220FA7-8743-4492-903E-C3CA9F8BE4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8168" y="993046"/>
            <a:ext cx="5165632" cy="5126499"/>
          </a:xfrm>
        </p:spPr>
      </p:pic>
      <p:sp>
        <p:nvSpPr>
          <p:cNvPr id="6" name="TextBox 5">
            <a:extLst>
              <a:ext uri="{FF2B5EF4-FFF2-40B4-BE49-F238E27FC236}">
                <a16:creationId xmlns:a16="http://schemas.microsoft.com/office/drawing/2014/main" id="{64C574E1-38B8-4A2F-BCB7-85308904B570}"/>
              </a:ext>
            </a:extLst>
          </p:cNvPr>
          <p:cNvSpPr txBox="1"/>
          <p:nvPr/>
        </p:nvSpPr>
        <p:spPr>
          <a:xfrm>
            <a:off x="838200" y="1847461"/>
            <a:ext cx="50120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Grid allows you to set the dimensions type for the grid and for part placement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in inches, mil (1/1000 of an inch) or millimeters.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Display lets you display dots or line that represent your grid size. Good for visualizing sizing of parts and trace lengths.</a:t>
            </a:r>
          </a:p>
        </p:txBody>
      </p:sp>
    </p:spTree>
    <p:extLst>
      <p:ext uri="{BB962C8B-B14F-4D97-AF65-F5344CB8AC3E}">
        <p14:creationId xmlns:p14="http://schemas.microsoft.com/office/powerpoint/2010/main" val="2688327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E488-5CCB-4A9C-8C4C-2F35FFDA715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308A17D-6EE5-49DC-83F6-C56D4AD7CED4}"/>
              </a:ext>
            </a:extLst>
          </p:cNvPr>
          <p:cNvSpPr>
            <a:spLocks noGrp="1"/>
          </p:cNvSpPr>
          <p:nvPr>
            <p:ph idx="1"/>
          </p:nvPr>
        </p:nvSpPr>
        <p:spPr/>
        <p:txBody>
          <a:bodyPr/>
          <a:lstStyle/>
          <a:p>
            <a:r>
              <a:rPr lang="en-US" dirty="0"/>
              <a:t>This lab will get you familiar with board design tools in AutoCAD Eagle </a:t>
            </a:r>
          </a:p>
          <a:p>
            <a:endParaRPr lang="en-US" dirty="0"/>
          </a:p>
          <a:p>
            <a:r>
              <a:rPr lang="en-US" dirty="0"/>
              <a:t>You should have AutoCAD Eagle Community or Student downloaded</a:t>
            </a:r>
          </a:p>
          <a:p>
            <a:pPr marL="0" indent="0">
              <a:buNone/>
            </a:pPr>
            <a:endParaRPr lang="en-US" dirty="0"/>
          </a:p>
          <a:p>
            <a:r>
              <a:rPr lang="en-US" dirty="0"/>
              <a:t>Your goal is to create a schematic and printed circuit board for a bandpass filter</a:t>
            </a:r>
          </a:p>
          <a:p>
            <a:endParaRPr lang="en-US" dirty="0"/>
          </a:p>
          <a:p>
            <a:r>
              <a:rPr lang="en-US" dirty="0"/>
              <a:t>You will be provided with tutorials and information on schematic creation, board creation, and related software tools.</a:t>
            </a:r>
          </a:p>
          <a:p>
            <a:endParaRPr lang="en-US" dirty="0"/>
          </a:p>
          <a:p>
            <a:endParaRPr lang="en-US" dirty="0"/>
          </a:p>
        </p:txBody>
      </p:sp>
    </p:spTree>
    <p:extLst>
      <p:ext uri="{BB962C8B-B14F-4D97-AF65-F5344CB8AC3E}">
        <p14:creationId xmlns:p14="http://schemas.microsoft.com/office/powerpoint/2010/main" val="230823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1B57-92DE-4929-8E66-6C58651D50BC}"/>
              </a:ext>
            </a:extLst>
          </p:cNvPr>
          <p:cNvSpPr>
            <a:spLocks noGrp="1"/>
          </p:cNvSpPr>
          <p:nvPr>
            <p:ph type="title"/>
          </p:nvPr>
        </p:nvSpPr>
        <p:spPr/>
        <p:txBody>
          <a:bodyPr/>
          <a:lstStyle/>
          <a:p>
            <a:r>
              <a:rPr lang="en-US" dirty="0"/>
              <a:t>Moving parts</a:t>
            </a:r>
          </a:p>
        </p:txBody>
      </p:sp>
      <p:pic>
        <p:nvPicPr>
          <p:cNvPr id="5" name="Content Placeholder 4">
            <a:extLst>
              <a:ext uri="{FF2B5EF4-FFF2-40B4-BE49-F238E27FC236}">
                <a16:creationId xmlns:a16="http://schemas.microsoft.com/office/drawing/2014/main" id="{DE22FEB0-0394-4A09-ABBD-632B80536D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6945" y="540230"/>
            <a:ext cx="4684979" cy="5459354"/>
          </a:xfrm>
        </p:spPr>
      </p:pic>
      <p:sp>
        <p:nvSpPr>
          <p:cNvPr id="6" name="TextBox 5">
            <a:extLst>
              <a:ext uri="{FF2B5EF4-FFF2-40B4-BE49-F238E27FC236}">
                <a16:creationId xmlns:a16="http://schemas.microsoft.com/office/drawing/2014/main" id="{924296AC-EA26-43AB-B5FA-4AFE5979D266}"/>
              </a:ext>
            </a:extLst>
          </p:cNvPr>
          <p:cNvSpPr txBox="1"/>
          <p:nvPr/>
        </p:nvSpPr>
        <p:spPr>
          <a:xfrm>
            <a:off x="898849" y="2415822"/>
            <a:ext cx="51971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We will now begin by selecting the move tool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 to use the move tool for two reason right now:</a:t>
            </a:r>
          </a:p>
          <a:p>
            <a:pPr marL="742950" lvl="1" indent="-285750">
              <a:buFont typeface="Arial" panose="020B0604020202020204" pitchFamily="34" charset="0"/>
              <a:buChar char="•"/>
            </a:pPr>
            <a:r>
              <a:rPr lang="en-US" dirty="0"/>
              <a:t> We can use it to manipulate the board dimensions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We can use it to place the parts on the board</a:t>
            </a:r>
          </a:p>
          <a:p>
            <a:pPr lvl="1"/>
            <a:endParaRPr lang="en-US" dirty="0"/>
          </a:p>
          <a:p>
            <a:pPr lvl="1"/>
            <a:endParaRPr lang="en-US" dirty="0"/>
          </a:p>
        </p:txBody>
      </p:sp>
    </p:spTree>
    <p:extLst>
      <p:ext uri="{BB962C8B-B14F-4D97-AF65-F5344CB8AC3E}">
        <p14:creationId xmlns:p14="http://schemas.microsoft.com/office/powerpoint/2010/main" val="3563431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3306-547A-4ADE-A356-5B3BF715C7F3}"/>
              </a:ext>
            </a:extLst>
          </p:cNvPr>
          <p:cNvSpPr>
            <a:spLocks noGrp="1"/>
          </p:cNvSpPr>
          <p:nvPr>
            <p:ph type="title"/>
          </p:nvPr>
        </p:nvSpPr>
        <p:spPr/>
        <p:txBody>
          <a:bodyPr/>
          <a:lstStyle/>
          <a:p>
            <a:r>
              <a:rPr lang="en-US" dirty="0"/>
              <a:t>Changing the board dimensions</a:t>
            </a:r>
          </a:p>
        </p:txBody>
      </p:sp>
      <p:pic>
        <p:nvPicPr>
          <p:cNvPr id="5" name="Content Placeholder 4">
            <a:extLst>
              <a:ext uri="{FF2B5EF4-FFF2-40B4-BE49-F238E27FC236}">
                <a16:creationId xmlns:a16="http://schemas.microsoft.com/office/drawing/2014/main" id="{45A148BD-F0E9-4B14-9894-970E549D9A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3878" b="3433"/>
          <a:stretch/>
        </p:blipFill>
        <p:spPr>
          <a:xfrm>
            <a:off x="5654351" y="1449369"/>
            <a:ext cx="6356778" cy="5222018"/>
          </a:xfrm>
        </p:spPr>
      </p:pic>
      <p:sp>
        <p:nvSpPr>
          <p:cNvPr id="6" name="TextBox 5">
            <a:extLst>
              <a:ext uri="{FF2B5EF4-FFF2-40B4-BE49-F238E27FC236}">
                <a16:creationId xmlns:a16="http://schemas.microsoft.com/office/drawing/2014/main" id="{8344FC0C-CBC7-4CB0-8508-6C2C4BE99281}"/>
              </a:ext>
            </a:extLst>
          </p:cNvPr>
          <p:cNvSpPr txBox="1"/>
          <p:nvPr/>
        </p:nvSpPr>
        <p:spPr>
          <a:xfrm>
            <a:off x="597159" y="1449369"/>
            <a:ext cx="469329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arrow points to the dimension tool. Press this button and then press a side on the board to see it’s dimensions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Re-select to the move tool, then grab the edges of the board. Try to make the board around 50 x 50 mm or 60 x 60 mm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have set the board dimensions, try moving parts around.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the group tool, press and drag the mouse and try to select some parts. After you selected some parts, select the move tool again. Right click anywhere on the screen. You should see something that says “group”, press that. You can now move groups of parts.</a:t>
            </a:r>
          </a:p>
        </p:txBody>
      </p:sp>
    </p:spTree>
    <p:extLst>
      <p:ext uri="{BB962C8B-B14F-4D97-AF65-F5344CB8AC3E}">
        <p14:creationId xmlns:p14="http://schemas.microsoft.com/office/powerpoint/2010/main" val="105136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816E-52AF-439D-963A-7747AEE79BAE}"/>
              </a:ext>
            </a:extLst>
          </p:cNvPr>
          <p:cNvSpPr>
            <a:spLocks noGrp="1"/>
          </p:cNvSpPr>
          <p:nvPr>
            <p:ph type="title"/>
          </p:nvPr>
        </p:nvSpPr>
        <p:spPr/>
        <p:txBody>
          <a:bodyPr/>
          <a:lstStyle/>
          <a:p>
            <a:r>
              <a:rPr lang="en-US" dirty="0"/>
              <a:t>Moving parts onto the board</a:t>
            </a:r>
          </a:p>
        </p:txBody>
      </p:sp>
      <p:pic>
        <p:nvPicPr>
          <p:cNvPr id="5" name="Content Placeholder 4">
            <a:extLst>
              <a:ext uri="{FF2B5EF4-FFF2-40B4-BE49-F238E27FC236}">
                <a16:creationId xmlns:a16="http://schemas.microsoft.com/office/drawing/2014/main" id="{5E2F0BD7-8359-4656-A830-9D4120E32D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088" b="3433"/>
          <a:stretch/>
        </p:blipFill>
        <p:spPr>
          <a:xfrm>
            <a:off x="4756739" y="1432509"/>
            <a:ext cx="6699366" cy="5060366"/>
          </a:xfrm>
        </p:spPr>
      </p:pic>
      <p:sp>
        <p:nvSpPr>
          <p:cNvPr id="6" name="TextBox 5">
            <a:extLst>
              <a:ext uri="{FF2B5EF4-FFF2-40B4-BE49-F238E27FC236}">
                <a16:creationId xmlns:a16="http://schemas.microsoft.com/office/drawing/2014/main" id="{770DFDA6-C0E8-4AAA-8F0B-FC26ADD21948}"/>
              </a:ext>
            </a:extLst>
          </p:cNvPr>
          <p:cNvSpPr txBox="1"/>
          <p:nvPr/>
        </p:nvSpPr>
        <p:spPr>
          <a:xfrm>
            <a:off x="576956" y="1552625"/>
            <a:ext cx="382555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Now that the dimensions are set and you know how to move parts, move all the parts onto the board area.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Position the parts so that they do not overlap. Think about how you will solder these parts, make sure to leave room so you can easily solder parts.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pads are fully on the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Parts that are connected together should be positioned so their pads are close, this will make routing the copper easier.</a:t>
            </a:r>
          </a:p>
        </p:txBody>
      </p:sp>
    </p:spTree>
    <p:extLst>
      <p:ext uri="{BB962C8B-B14F-4D97-AF65-F5344CB8AC3E}">
        <p14:creationId xmlns:p14="http://schemas.microsoft.com/office/powerpoint/2010/main" val="88822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A566-E6CC-41B9-9149-AFC2F0E2FD8E}"/>
              </a:ext>
            </a:extLst>
          </p:cNvPr>
          <p:cNvSpPr>
            <a:spLocks noGrp="1"/>
          </p:cNvSpPr>
          <p:nvPr>
            <p:ph type="title"/>
          </p:nvPr>
        </p:nvSpPr>
        <p:spPr/>
        <p:txBody>
          <a:bodyPr/>
          <a:lstStyle/>
          <a:p>
            <a:r>
              <a:rPr lang="en-US" dirty="0"/>
              <a:t>Preparing to route</a:t>
            </a:r>
          </a:p>
        </p:txBody>
      </p:sp>
      <p:pic>
        <p:nvPicPr>
          <p:cNvPr id="5" name="Content Placeholder 4">
            <a:extLst>
              <a:ext uri="{FF2B5EF4-FFF2-40B4-BE49-F238E27FC236}">
                <a16:creationId xmlns:a16="http://schemas.microsoft.com/office/drawing/2014/main" id="{EDF3E4E5-AF50-46C8-9210-5FF12383FC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9173" b="3862"/>
          <a:stretch/>
        </p:blipFill>
        <p:spPr>
          <a:xfrm>
            <a:off x="5200843" y="1690688"/>
            <a:ext cx="6676552" cy="5097690"/>
          </a:xfrm>
        </p:spPr>
      </p:pic>
      <p:sp>
        <p:nvSpPr>
          <p:cNvPr id="6" name="TextBox 5">
            <a:extLst>
              <a:ext uri="{FF2B5EF4-FFF2-40B4-BE49-F238E27FC236}">
                <a16:creationId xmlns:a16="http://schemas.microsoft.com/office/drawing/2014/main" id="{8AD4E4E2-7EF9-4A61-8310-72421FF0A331}"/>
              </a:ext>
            </a:extLst>
          </p:cNvPr>
          <p:cNvSpPr txBox="1"/>
          <p:nvPr/>
        </p:nvSpPr>
        <p:spPr>
          <a:xfrm>
            <a:off x="838899" y="1929468"/>
            <a:ext cx="420288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Once you have placed the parts on the board, press the “</a:t>
            </a:r>
            <a:r>
              <a:rPr lang="en-US" dirty="0" err="1"/>
              <a:t>Ratsnest</a:t>
            </a:r>
            <a:r>
              <a:rPr lang="en-US" dirty="0"/>
              <a:t>” button to re-render the rat’s nest connections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another moment to look over the board for any missed connections, any overlapping pads.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White text, also called </a:t>
            </a:r>
            <a:r>
              <a:rPr lang="en-US" b="1" dirty="0"/>
              <a:t>silkscreen</a:t>
            </a:r>
            <a:r>
              <a:rPr lang="en-US" dirty="0"/>
              <a:t>, </a:t>
            </a:r>
            <a:r>
              <a:rPr lang="en-US" u="sng" dirty="0"/>
              <a:t>can overlap</a:t>
            </a:r>
            <a:r>
              <a:rPr lang="en-US" dirty="0"/>
              <a:t>, as it is not an electrical connection.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a quick break to prepare yourself to route your first printed circuit board.</a:t>
            </a:r>
          </a:p>
        </p:txBody>
      </p:sp>
    </p:spTree>
    <p:extLst>
      <p:ext uri="{BB962C8B-B14F-4D97-AF65-F5344CB8AC3E}">
        <p14:creationId xmlns:p14="http://schemas.microsoft.com/office/powerpoint/2010/main" val="1591086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9B9-C268-45FE-AEC2-5B46B411DE67}"/>
              </a:ext>
            </a:extLst>
          </p:cNvPr>
          <p:cNvSpPr>
            <a:spLocks noGrp="1"/>
          </p:cNvSpPr>
          <p:nvPr>
            <p:ph type="title"/>
          </p:nvPr>
        </p:nvSpPr>
        <p:spPr/>
        <p:txBody>
          <a:bodyPr/>
          <a:lstStyle/>
          <a:p>
            <a:r>
              <a:rPr lang="en-US" dirty="0"/>
              <a:t>Routing the board</a:t>
            </a:r>
          </a:p>
        </p:txBody>
      </p:sp>
      <p:pic>
        <p:nvPicPr>
          <p:cNvPr id="5" name="Content Placeholder 4">
            <a:extLst>
              <a:ext uri="{FF2B5EF4-FFF2-40B4-BE49-F238E27FC236}">
                <a16:creationId xmlns:a16="http://schemas.microsoft.com/office/drawing/2014/main" id="{7574461A-E0FA-43CD-8B78-10E5A128B3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71" r="33033" b="4076"/>
          <a:stretch/>
        </p:blipFill>
        <p:spPr>
          <a:xfrm>
            <a:off x="5493858" y="1381238"/>
            <a:ext cx="6415839" cy="5111637"/>
          </a:xfrm>
        </p:spPr>
      </p:pic>
      <p:sp>
        <p:nvSpPr>
          <p:cNvPr id="6" name="TextBox 5">
            <a:extLst>
              <a:ext uri="{FF2B5EF4-FFF2-40B4-BE49-F238E27FC236}">
                <a16:creationId xmlns:a16="http://schemas.microsoft.com/office/drawing/2014/main" id="{8C47F0FF-67B9-4A4E-8A90-AFF11BA8FC74}"/>
              </a:ext>
            </a:extLst>
          </p:cNvPr>
          <p:cNvSpPr txBox="1"/>
          <p:nvPr/>
        </p:nvSpPr>
        <p:spPr>
          <a:xfrm>
            <a:off x="643812" y="1530220"/>
            <a:ext cx="465597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Press the ‘route’ button to select the routing tool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now press any pad / pin / rat’s nest and begin routing the lines.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a two layer board so you can route trace on the Top and Bottom of the board.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cover how to switch connections between layers in the next slides. Practice routing on the top layer for now.</a:t>
            </a:r>
          </a:p>
        </p:txBody>
      </p:sp>
    </p:spTree>
    <p:extLst>
      <p:ext uri="{BB962C8B-B14F-4D97-AF65-F5344CB8AC3E}">
        <p14:creationId xmlns:p14="http://schemas.microsoft.com/office/powerpoint/2010/main" val="2882448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9B9-C268-45FE-AEC2-5B46B411DE67}"/>
              </a:ext>
            </a:extLst>
          </p:cNvPr>
          <p:cNvSpPr>
            <a:spLocks noGrp="1"/>
          </p:cNvSpPr>
          <p:nvPr>
            <p:ph type="title"/>
          </p:nvPr>
        </p:nvSpPr>
        <p:spPr/>
        <p:txBody>
          <a:bodyPr/>
          <a:lstStyle/>
          <a:p>
            <a:r>
              <a:rPr lang="en-US" dirty="0"/>
              <a:t>Routing the board</a:t>
            </a:r>
          </a:p>
        </p:txBody>
      </p:sp>
      <p:sp>
        <p:nvSpPr>
          <p:cNvPr id="6" name="TextBox 5">
            <a:extLst>
              <a:ext uri="{FF2B5EF4-FFF2-40B4-BE49-F238E27FC236}">
                <a16:creationId xmlns:a16="http://schemas.microsoft.com/office/drawing/2014/main" id="{8C47F0FF-67B9-4A4E-8A90-AFF11BA8FC74}"/>
              </a:ext>
            </a:extLst>
          </p:cNvPr>
          <p:cNvSpPr txBox="1"/>
          <p:nvPr/>
        </p:nvSpPr>
        <p:spPr>
          <a:xfrm>
            <a:off x="643812" y="1530220"/>
            <a:ext cx="465597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When routing, ensure that you actually connect to the pad or pin you are trying to route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successfully route to the pad or pin, the trace will not be ‘bright’, meaning it is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test the connection by using the move tool to move the trace to see if it is unconnected.</a:t>
            </a:r>
          </a:p>
        </p:txBody>
      </p:sp>
      <p:pic>
        <p:nvPicPr>
          <p:cNvPr id="8" name="Picture 7">
            <a:extLst>
              <a:ext uri="{FF2B5EF4-FFF2-40B4-BE49-F238E27FC236}">
                <a16:creationId xmlns:a16="http://schemas.microsoft.com/office/drawing/2014/main" id="{C1A95559-AEF1-4534-8139-639E8A2F3D97}"/>
              </a:ext>
            </a:extLst>
          </p:cNvPr>
          <p:cNvPicPr>
            <a:picLocks noChangeAspect="1"/>
          </p:cNvPicPr>
          <p:nvPr/>
        </p:nvPicPr>
        <p:blipFill rotWithShape="1">
          <a:blip r:embed="rId2">
            <a:extLst>
              <a:ext uri="{28A0092B-C50C-407E-A947-70E740481C1C}">
                <a14:useLocalDpi xmlns:a14="http://schemas.microsoft.com/office/drawing/2010/main" val="0"/>
              </a:ext>
            </a:extLst>
          </a:blip>
          <a:srcRect r="15128" b="3674"/>
          <a:stretch/>
        </p:blipFill>
        <p:spPr>
          <a:xfrm>
            <a:off x="5978592" y="121913"/>
            <a:ext cx="5874395" cy="3750290"/>
          </a:xfrm>
          <a:prstGeom prst="rect">
            <a:avLst/>
          </a:prstGeom>
        </p:spPr>
      </p:pic>
      <p:pic>
        <p:nvPicPr>
          <p:cNvPr id="10" name="Picture 9">
            <a:extLst>
              <a:ext uri="{FF2B5EF4-FFF2-40B4-BE49-F238E27FC236}">
                <a16:creationId xmlns:a16="http://schemas.microsoft.com/office/drawing/2014/main" id="{0A1EDB2A-1D90-48AE-AC3F-8414A28D951B}"/>
              </a:ext>
            </a:extLst>
          </p:cNvPr>
          <p:cNvPicPr>
            <a:picLocks noChangeAspect="1"/>
          </p:cNvPicPr>
          <p:nvPr/>
        </p:nvPicPr>
        <p:blipFill rotWithShape="1">
          <a:blip r:embed="rId3">
            <a:extLst>
              <a:ext uri="{28A0092B-C50C-407E-A947-70E740481C1C}">
                <a14:useLocalDpi xmlns:a14="http://schemas.microsoft.com/office/drawing/2010/main" val="0"/>
              </a:ext>
            </a:extLst>
          </a:blip>
          <a:srcRect l="36276" t="56463" r="28061"/>
          <a:stretch/>
        </p:blipFill>
        <p:spPr>
          <a:xfrm>
            <a:off x="7100596" y="4090141"/>
            <a:ext cx="3498980" cy="2402734"/>
          </a:xfrm>
          <a:prstGeom prst="rect">
            <a:avLst/>
          </a:prstGeom>
        </p:spPr>
      </p:pic>
    </p:spTree>
    <p:extLst>
      <p:ext uri="{BB962C8B-B14F-4D97-AF65-F5344CB8AC3E}">
        <p14:creationId xmlns:p14="http://schemas.microsoft.com/office/powerpoint/2010/main" val="4044906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6D40-F41C-4D92-8463-9CC8EA165621}"/>
              </a:ext>
            </a:extLst>
          </p:cNvPr>
          <p:cNvSpPr>
            <a:spLocks noGrp="1"/>
          </p:cNvSpPr>
          <p:nvPr>
            <p:ph type="title"/>
          </p:nvPr>
        </p:nvSpPr>
        <p:spPr/>
        <p:txBody>
          <a:bodyPr/>
          <a:lstStyle/>
          <a:p>
            <a:r>
              <a:rPr lang="en-US" dirty="0"/>
              <a:t>Routing on other layers</a:t>
            </a:r>
          </a:p>
        </p:txBody>
      </p:sp>
      <p:pic>
        <p:nvPicPr>
          <p:cNvPr id="9" name="Content Placeholder 8">
            <a:extLst>
              <a:ext uri="{FF2B5EF4-FFF2-40B4-BE49-F238E27FC236}">
                <a16:creationId xmlns:a16="http://schemas.microsoft.com/office/drawing/2014/main" id="{01BC2590-FA93-455F-B3D6-DC7DD180A4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1538" b="49073"/>
          <a:stretch/>
        </p:blipFill>
        <p:spPr>
          <a:xfrm>
            <a:off x="7296089" y="202099"/>
            <a:ext cx="4689637" cy="3492824"/>
          </a:xfrm>
        </p:spPr>
      </p:pic>
      <p:pic>
        <p:nvPicPr>
          <p:cNvPr id="11" name="Picture 10">
            <a:extLst>
              <a:ext uri="{FF2B5EF4-FFF2-40B4-BE49-F238E27FC236}">
                <a16:creationId xmlns:a16="http://schemas.microsoft.com/office/drawing/2014/main" id="{1C66C48C-D0C9-4C99-9B9F-AD2183D7C175}"/>
              </a:ext>
            </a:extLst>
          </p:cNvPr>
          <p:cNvPicPr>
            <a:picLocks noChangeAspect="1"/>
          </p:cNvPicPr>
          <p:nvPr/>
        </p:nvPicPr>
        <p:blipFill rotWithShape="1">
          <a:blip r:embed="rId3">
            <a:extLst>
              <a:ext uri="{28A0092B-C50C-407E-A947-70E740481C1C}">
                <a14:useLocalDpi xmlns:a14="http://schemas.microsoft.com/office/drawing/2010/main" val="0"/>
              </a:ext>
            </a:extLst>
          </a:blip>
          <a:srcRect l="16454" t="42693" r="29209" b="6377"/>
          <a:stretch/>
        </p:blipFill>
        <p:spPr>
          <a:xfrm>
            <a:off x="6741363" y="3890864"/>
            <a:ext cx="5244363" cy="2765037"/>
          </a:xfrm>
          <a:prstGeom prst="rect">
            <a:avLst/>
          </a:prstGeom>
        </p:spPr>
      </p:pic>
      <p:sp>
        <p:nvSpPr>
          <p:cNvPr id="12" name="TextBox 11">
            <a:extLst>
              <a:ext uri="{FF2B5EF4-FFF2-40B4-BE49-F238E27FC236}">
                <a16:creationId xmlns:a16="http://schemas.microsoft.com/office/drawing/2014/main" id="{2D74FBF8-8A6D-4F5F-B786-300B3942E95A}"/>
              </a:ext>
            </a:extLst>
          </p:cNvPr>
          <p:cNvSpPr txBox="1"/>
          <p:nvPr/>
        </p:nvSpPr>
        <p:spPr>
          <a:xfrm>
            <a:off x="550506" y="1595535"/>
            <a:ext cx="60182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Press the drop down menu in the upper left corner, from here select layer 16: Bottom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are now working on the Bottom layer. Try tracing a pad, you will probably see a blue line. This means the trace is on the bottom of the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Try routing over a red line, since the red line is on the top of the board, its ok to cross over the line since you will not be interfering with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next slide, we will discuss how you can make top layer lines connect down to the bottom layer.</a:t>
            </a:r>
          </a:p>
        </p:txBody>
      </p:sp>
    </p:spTree>
    <p:extLst>
      <p:ext uri="{BB962C8B-B14F-4D97-AF65-F5344CB8AC3E}">
        <p14:creationId xmlns:p14="http://schemas.microsoft.com/office/powerpoint/2010/main" val="23905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253D-0745-448B-B113-1068689497ED}"/>
              </a:ext>
            </a:extLst>
          </p:cNvPr>
          <p:cNvSpPr>
            <a:spLocks noGrp="1"/>
          </p:cNvSpPr>
          <p:nvPr>
            <p:ph type="title"/>
          </p:nvPr>
        </p:nvSpPr>
        <p:spPr>
          <a:xfrm>
            <a:off x="838200" y="365125"/>
            <a:ext cx="4573555" cy="1325563"/>
          </a:xfrm>
        </p:spPr>
        <p:txBody>
          <a:bodyPr/>
          <a:lstStyle/>
          <a:p>
            <a:r>
              <a:rPr lang="en-US" dirty="0"/>
              <a:t>Vias: the portal to the other layers</a:t>
            </a:r>
          </a:p>
        </p:txBody>
      </p:sp>
      <p:pic>
        <p:nvPicPr>
          <p:cNvPr id="5" name="Content Placeholder 4">
            <a:extLst>
              <a:ext uri="{FF2B5EF4-FFF2-40B4-BE49-F238E27FC236}">
                <a16:creationId xmlns:a16="http://schemas.microsoft.com/office/drawing/2014/main" id="{D1E1E7D4-C932-4F35-A514-2897CE14FB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29" r="29414" b="23744"/>
          <a:stretch/>
        </p:blipFill>
        <p:spPr>
          <a:xfrm>
            <a:off x="7772402" y="1"/>
            <a:ext cx="4329403" cy="3429000"/>
          </a:xfrm>
        </p:spPr>
      </p:pic>
      <p:pic>
        <p:nvPicPr>
          <p:cNvPr id="7" name="Picture 6">
            <a:extLst>
              <a:ext uri="{FF2B5EF4-FFF2-40B4-BE49-F238E27FC236}">
                <a16:creationId xmlns:a16="http://schemas.microsoft.com/office/drawing/2014/main" id="{B45D51B2-C2E6-4164-8807-DF53DE4AB847}"/>
              </a:ext>
            </a:extLst>
          </p:cNvPr>
          <p:cNvPicPr>
            <a:picLocks noChangeAspect="1"/>
          </p:cNvPicPr>
          <p:nvPr/>
        </p:nvPicPr>
        <p:blipFill rotWithShape="1">
          <a:blip r:embed="rId3">
            <a:extLst>
              <a:ext uri="{28A0092B-C50C-407E-A947-70E740481C1C}">
                <a14:useLocalDpi xmlns:a14="http://schemas.microsoft.com/office/drawing/2010/main" val="0"/>
              </a:ext>
            </a:extLst>
          </a:blip>
          <a:srcRect l="11863" t="12245" r="22092" b="18231"/>
          <a:stretch/>
        </p:blipFill>
        <p:spPr>
          <a:xfrm>
            <a:off x="6767805" y="3517639"/>
            <a:ext cx="5334000" cy="3158371"/>
          </a:xfrm>
          <a:prstGeom prst="rect">
            <a:avLst/>
          </a:prstGeom>
        </p:spPr>
      </p:pic>
      <p:sp>
        <p:nvSpPr>
          <p:cNvPr id="8" name="TextBox 7">
            <a:extLst>
              <a:ext uri="{FF2B5EF4-FFF2-40B4-BE49-F238E27FC236}">
                <a16:creationId xmlns:a16="http://schemas.microsoft.com/office/drawing/2014/main" id="{0F5495BE-9B03-435B-ACC0-811F53D879F7}"/>
              </a:ext>
            </a:extLst>
          </p:cNvPr>
          <p:cNvSpPr txBox="1"/>
          <p:nvPr/>
        </p:nvSpPr>
        <p:spPr>
          <a:xfrm>
            <a:off x="699796" y="1828800"/>
            <a:ext cx="570100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 via allows you to start tracing on other layers of the board (e.g. you have a top layer trace, and want that same connection to go to bottom layer since a top layer trace is blocking your path)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routing a line, hit the middle mouse button, a via should appear. Left click to place it. Now you should be routing on the other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Ask the lab assistance for assistance if needed.</a:t>
            </a:r>
          </a:p>
        </p:txBody>
      </p:sp>
    </p:spTree>
    <p:extLst>
      <p:ext uri="{BB962C8B-B14F-4D97-AF65-F5344CB8AC3E}">
        <p14:creationId xmlns:p14="http://schemas.microsoft.com/office/powerpoint/2010/main" val="1744285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C757-ED18-4BA3-9C2E-DC9D9A01F946}"/>
              </a:ext>
            </a:extLst>
          </p:cNvPr>
          <p:cNvSpPr>
            <a:spLocks noGrp="1"/>
          </p:cNvSpPr>
          <p:nvPr>
            <p:ph type="title"/>
          </p:nvPr>
        </p:nvSpPr>
        <p:spPr/>
        <p:txBody>
          <a:bodyPr/>
          <a:lstStyle/>
          <a:p>
            <a:r>
              <a:rPr lang="en-US" dirty="0"/>
              <a:t>Changing trace width</a:t>
            </a:r>
          </a:p>
        </p:txBody>
      </p:sp>
      <p:pic>
        <p:nvPicPr>
          <p:cNvPr id="5" name="Content Placeholder 4">
            <a:extLst>
              <a:ext uri="{FF2B5EF4-FFF2-40B4-BE49-F238E27FC236}">
                <a16:creationId xmlns:a16="http://schemas.microsoft.com/office/drawing/2014/main" id="{8D555632-7544-41A9-98DB-55DC0AC14D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580" r="31345" b="8151"/>
          <a:stretch/>
        </p:blipFill>
        <p:spPr>
          <a:xfrm>
            <a:off x="8425543" y="0"/>
            <a:ext cx="3766457" cy="4223364"/>
          </a:xfrm>
        </p:spPr>
      </p:pic>
      <p:pic>
        <p:nvPicPr>
          <p:cNvPr id="7" name="Picture 6">
            <a:extLst>
              <a:ext uri="{FF2B5EF4-FFF2-40B4-BE49-F238E27FC236}">
                <a16:creationId xmlns:a16="http://schemas.microsoft.com/office/drawing/2014/main" id="{33B05956-AAD3-4142-8C7D-421259FA8ED3}"/>
              </a:ext>
            </a:extLst>
          </p:cNvPr>
          <p:cNvPicPr>
            <a:picLocks noChangeAspect="1"/>
          </p:cNvPicPr>
          <p:nvPr/>
        </p:nvPicPr>
        <p:blipFill rotWithShape="1">
          <a:blip r:embed="rId3">
            <a:extLst>
              <a:ext uri="{28A0092B-C50C-407E-A947-70E740481C1C}">
                <a14:useLocalDpi xmlns:a14="http://schemas.microsoft.com/office/drawing/2010/main" val="0"/>
              </a:ext>
            </a:extLst>
          </a:blip>
          <a:srcRect l="45863" t="24624" r="28827" b="20000"/>
          <a:stretch/>
        </p:blipFill>
        <p:spPr>
          <a:xfrm rot="16200000">
            <a:off x="9249257" y="3919054"/>
            <a:ext cx="2638434" cy="3247053"/>
          </a:xfrm>
          <a:prstGeom prst="rect">
            <a:avLst/>
          </a:prstGeom>
        </p:spPr>
      </p:pic>
      <p:sp>
        <p:nvSpPr>
          <p:cNvPr id="8" name="TextBox 7">
            <a:extLst>
              <a:ext uri="{FF2B5EF4-FFF2-40B4-BE49-F238E27FC236}">
                <a16:creationId xmlns:a16="http://schemas.microsoft.com/office/drawing/2014/main" id="{64B2FE63-710A-4C71-AF1B-83DD09A26646}"/>
              </a:ext>
            </a:extLst>
          </p:cNvPr>
          <p:cNvSpPr txBox="1"/>
          <p:nvPr/>
        </p:nvSpPr>
        <p:spPr>
          <a:xfrm>
            <a:off x="796954" y="1887523"/>
            <a:ext cx="739909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This is an optional section: you can practice changing the trace width to different sizes.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allows you to make lines that can carry larger currents or that need to be impedance matched.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this board, we can use the default trace width, but you can try changing the width for fun.</a:t>
            </a:r>
          </a:p>
        </p:txBody>
      </p:sp>
    </p:spTree>
    <p:extLst>
      <p:ext uri="{BB962C8B-B14F-4D97-AF65-F5344CB8AC3E}">
        <p14:creationId xmlns:p14="http://schemas.microsoft.com/office/powerpoint/2010/main" val="320125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8550-5E14-42AF-A193-99276786BEDB}"/>
              </a:ext>
            </a:extLst>
          </p:cNvPr>
          <p:cNvSpPr>
            <a:spLocks noGrp="1"/>
          </p:cNvSpPr>
          <p:nvPr>
            <p:ph type="title"/>
          </p:nvPr>
        </p:nvSpPr>
        <p:spPr/>
        <p:txBody>
          <a:bodyPr/>
          <a:lstStyle/>
          <a:p>
            <a:r>
              <a:rPr lang="en-US" dirty="0"/>
              <a:t>Polygon</a:t>
            </a:r>
          </a:p>
        </p:txBody>
      </p:sp>
      <p:pic>
        <p:nvPicPr>
          <p:cNvPr id="5" name="Content Placeholder 4">
            <a:extLst>
              <a:ext uri="{FF2B5EF4-FFF2-40B4-BE49-F238E27FC236}">
                <a16:creationId xmlns:a16="http://schemas.microsoft.com/office/drawing/2014/main" id="{9EBA208E-4A19-41D6-B036-AED981FD7B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5083" b="3648"/>
          <a:stretch/>
        </p:blipFill>
        <p:spPr>
          <a:xfrm>
            <a:off x="5820431" y="603312"/>
            <a:ext cx="6262257" cy="5228319"/>
          </a:xfrm>
        </p:spPr>
      </p:pic>
      <p:sp>
        <p:nvSpPr>
          <p:cNvPr id="6" name="TextBox 5">
            <a:extLst>
              <a:ext uri="{FF2B5EF4-FFF2-40B4-BE49-F238E27FC236}">
                <a16:creationId xmlns:a16="http://schemas.microsoft.com/office/drawing/2014/main" id="{591670FB-807B-41F1-9F0D-6940E1D891CF}"/>
              </a:ext>
            </a:extLst>
          </p:cNvPr>
          <p:cNvSpPr txBox="1"/>
          <p:nvPr/>
        </p:nvSpPr>
        <p:spPr>
          <a:xfrm>
            <a:off x="713064" y="1946246"/>
            <a:ext cx="468944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Polygons can be used to make planes: large copper sections that can have ground, power, or other signals that have a lot of connections on your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lets you simply use a via or connection to connect to that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Polygon lets you trace any type of shape and define what it’s signal it will carry.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it from the draw drop down or from the toolbar</a:t>
            </a:r>
          </a:p>
        </p:txBody>
      </p:sp>
    </p:spTree>
    <p:extLst>
      <p:ext uri="{BB962C8B-B14F-4D97-AF65-F5344CB8AC3E}">
        <p14:creationId xmlns:p14="http://schemas.microsoft.com/office/powerpoint/2010/main" val="346702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AACB-F5C1-425C-8656-91C5DAB00209}"/>
              </a:ext>
            </a:extLst>
          </p:cNvPr>
          <p:cNvSpPr>
            <a:spLocks noGrp="1"/>
          </p:cNvSpPr>
          <p:nvPr>
            <p:ph type="title"/>
          </p:nvPr>
        </p:nvSpPr>
        <p:spPr>
          <a:xfrm>
            <a:off x="838199" y="96415"/>
            <a:ext cx="10515600" cy="1325563"/>
          </a:xfrm>
        </p:spPr>
        <p:txBody>
          <a:bodyPr/>
          <a:lstStyle/>
          <a:p>
            <a:r>
              <a:rPr lang="en-US" dirty="0"/>
              <a:t>Creating a New Eagle Project</a:t>
            </a:r>
          </a:p>
        </p:txBody>
      </p:sp>
      <p:pic>
        <p:nvPicPr>
          <p:cNvPr id="7" name="Content Placeholder 6">
            <a:extLst>
              <a:ext uri="{FF2B5EF4-FFF2-40B4-BE49-F238E27FC236}">
                <a16:creationId xmlns:a16="http://schemas.microsoft.com/office/drawing/2014/main" id="{D9E74A09-B826-4239-8BD0-44CFDC7FD3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535" y="1272688"/>
            <a:ext cx="9014927" cy="5070897"/>
          </a:xfrm>
        </p:spPr>
      </p:pic>
    </p:spTree>
    <p:extLst>
      <p:ext uri="{BB962C8B-B14F-4D97-AF65-F5344CB8AC3E}">
        <p14:creationId xmlns:p14="http://schemas.microsoft.com/office/powerpoint/2010/main" val="3330321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ECB4-3164-4B11-AD62-ED6F8D74B65E}"/>
              </a:ext>
            </a:extLst>
          </p:cNvPr>
          <p:cNvSpPr>
            <a:spLocks noGrp="1"/>
          </p:cNvSpPr>
          <p:nvPr>
            <p:ph type="title"/>
          </p:nvPr>
        </p:nvSpPr>
        <p:spPr/>
        <p:txBody>
          <a:bodyPr/>
          <a:lstStyle/>
          <a:p>
            <a:r>
              <a:rPr lang="en-US" dirty="0"/>
              <a:t>Polygon: ground plane</a:t>
            </a:r>
          </a:p>
        </p:txBody>
      </p:sp>
      <p:pic>
        <p:nvPicPr>
          <p:cNvPr id="5" name="Content Placeholder 4">
            <a:extLst>
              <a:ext uri="{FF2B5EF4-FFF2-40B4-BE49-F238E27FC236}">
                <a16:creationId xmlns:a16="http://schemas.microsoft.com/office/drawing/2014/main" id="{3B5B10A2-1121-4A4C-AAC0-BB51B1F919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1838" b="18443"/>
          <a:stretch/>
        </p:blipFill>
        <p:spPr>
          <a:xfrm>
            <a:off x="7528569" y="0"/>
            <a:ext cx="4613495" cy="3638938"/>
          </a:xfrm>
        </p:spPr>
      </p:pic>
      <p:pic>
        <p:nvPicPr>
          <p:cNvPr id="7" name="Picture 6">
            <a:extLst>
              <a:ext uri="{FF2B5EF4-FFF2-40B4-BE49-F238E27FC236}">
                <a16:creationId xmlns:a16="http://schemas.microsoft.com/office/drawing/2014/main" id="{9FA3D2F6-D634-4F35-984C-85A81B14DCF0}"/>
              </a:ext>
            </a:extLst>
          </p:cNvPr>
          <p:cNvPicPr>
            <a:picLocks noChangeAspect="1"/>
          </p:cNvPicPr>
          <p:nvPr/>
        </p:nvPicPr>
        <p:blipFill rotWithShape="1">
          <a:blip r:embed="rId3">
            <a:extLst>
              <a:ext uri="{28A0092B-C50C-407E-A947-70E740481C1C}">
                <a14:useLocalDpi xmlns:a14="http://schemas.microsoft.com/office/drawing/2010/main" val="0"/>
              </a:ext>
            </a:extLst>
          </a:blip>
          <a:srcRect l="39260" t="24652" r="25077" b="23674"/>
          <a:stretch/>
        </p:blipFill>
        <p:spPr>
          <a:xfrm>
            <a:off x="8248261" y="3638938"/>
            <a:ext cx="3893803" cy="3173550"/>
          </a:xfrm>
          <a:prstGeom prst="rect">
            <a:avLst/>
          </a:prstGeom>
        </p:spPr>
      </p:pic>
      <p:sp>
        <p:nvSpPr>
          <p:cNvPr id="8" name="TextBox 7">
            <a:extLst>
              <a:ext uri="{FF2B5EF4-FFF2-40B4-BE49-F238E27FC236}">
                <a16:creationId xmlns:a16="http://schemas.microsoft.com/office/drawing/2014/main" id="{604ED587-4D9B-46CD-B69F-785401DF2D58}"/>
              </a:ext>
            </a:extLst>
          </p:cNvPr>
          <p:cNvSpPr txBox="1"/>
          <p:nvPr/>
        </p:nvSpPr>
        <p:spPr>
          <a:xfrm>
            <a:off x="822121" y="1954635"/>
            <a:ext cx="662730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 this case, we will use the polygon to make a ground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the top layer selected, press the polygon tool. Trace the outline of the board. At every junction (when you need to turn) press the left mouse button to set the polygon’s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reach the end of your polygon, make sure to press the original point to fully connect. Like when you are routing, the polygon line should go from bright to dull to indicate it is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next section we will connect the polygon to the ground signal.</a:t>
            </a:r>
          </a:p>
        </p:txBody>
      </p:sp>
    </p:spTree>
    <p:extLst>
      <p:ext uri="{BB962C8B-B14F-4D97-AF65-F5344CB8AC3E}">
        <p14:creationId xmlns:p14="http://schemas.microsoft.com/office/powerpoint/2010/main" val="279196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9409-7129-490F-89C9-2102F1F1D185}"/>
              </a:ext>
            </a:extLst>
          </p:cNvPr>
          <p:cNvSpPr>
            <a:spLocks noGrp="1"/>
          </p:cNvSpPr>
          <p:nvPr>
            <p:ph type="title"/>
          </p:nvPr>
        </p:nvSpPr>
        <p:spPr/>
        <p:txBody>
          <a:bodyPr/>
          <a:lstStyle/>
          <a:p>
            <a:r>
              <a:rPr lang="en-US" dirty="0"/>
              <a:t>Polygon: ground plane</a:t>
            </a:r>
          </a:p>
        </p:txBody>
      </p:sp>
      <p:pic>
        <p:nvPicPr>
          <p:cNvPr id="5" name="Content Placeholder 4">
            <a:extLst>
              <a:ext uri="{FF2B5EF4-FFF2-40B4-BE49-F238E27FC236}">
                <a16:creationId xmlns:a16="http://schemas.microsoft.com/office/drawing/2014/main" id="{44A53DCF-2DA6-40C2-8A71-F4BA9CBBE7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0796" y="1690688"/>
            <a:ext cx="5813115" cy="4351338"/>
          </a:xfrm>
        </p:spPr>
      </p:pic>
      <p:sp>
        <p:nvSpPr>
          <p:cNvPr id="6" name="TextBox 5">
            <a:extLst>
              <a:ext uri="{FF2B5EF4-FFF2-40B4-BE49-F238E27FC236}">
                <a16:creationId xmlns:a16="http://schemas.microsoft.com/office/drawing/2014/main" id="{7D850089-CB2B-403C-9281-85BAB563A583}"/>
              </a:ext>
            </a:extLst>
          </p:cNvPr>
          <p:cNvSpPr txBox="1"/>
          <p:nvPr/>
        </p:nvSpPr>
        <p:spPr>
          <a:xfrm>
            <a:off x="838200" y="1971413"/>
            <a:ext cx="495448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Once you connect the polygon, this signal box will show up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Type the name (the identifier) of the signal you want to connect to the polygon, in this case it would be ‘GND’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you type this and press ok, press the rat’s nest </a:t>
            </a:r>
            <a:r>
              <a:rPr lang="en-US" dirty="0" err="1"/>
              <a:t>botton</a:t>
            </a:r>
            <a:r>
              <a:rPr lang="en-US" dirty="0"/>
              <a:t> on the toolbar, you should see the plane appear on the board.</a:t>
            </a:r>
          </a:p>
        </p:txBody>
      </p:sp>
    </p:spTree>
    <p:extLst>
      <p:ext uri="{BB962C8B-B14F-4D97-AF65-F5344CB8AC3E}">
        <p14:creationId xmlns:p14="http://schemas.microsoft.com/office/powerpoint/2010/main" val="1185234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967D-5AB8-4615-9C4B-80AB32BE888C}"/>
              </a:ext>
            </a:extLst>
          </p:cNvPr>
          <p:cNvSpPr>
            <a:spLocks noGrp="1"/>
          </p:cNvSpPr>
          <p:nvPr>
            <p:ph type="title"/>
          </p:nvPr>
        </p:nvSpPr>
        <p:spPr/>
        <p:txBody>
          <a:bodyPr/>
          <a:lstStyle/>
          <a:p>
            <a:r>
              <a:rPr lang="en-US" dirty="0"/>
              <a:t>Polygon: ground plane</a:t>
            </a:r>
          </a:p>
        </p:txBody>
      </p:sp>
      <p:pic>
        <p:nvPicPr>
          <p:cNvPr id="5" name="Content Placeholder 4">
            <a:extLst>
              <a:ext uri="{FF2B5EF4-FFF2-40B4-BE49-F238E27FC236}">
                <a16:creationId xmlns:a16="http://schemas.microsoft.com/office/drawing/2014/main" id="{BBBCB967-CDAC-40A3-B186-40EFE52073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896" t="11735" r="19773" b="8663"/>
          <a:stretch/>
        </p:blipFill>
        <p:spPr>
          <a:xfrm>
            <a:off x="6624733" y="1413894"/>
            <a:ext cx="5250238" cy="4030211"/>
          </a:xfrm>
        </p:spPr>
      </p:pic>
      <p:sp>
        <p:nvSpPr>
          <p:cNvPr id="6" name="TextBox 5">
            <a:extLst>
              <a:ext uri="{FF2B5EF4-FFF2-40B4-BE49-F238E27FC236}">
                <a16:creationId xmlns:a16="http://schemas.microsoft.com/office/drawing/2014/main" id="{22A6C691-D173-4FD8-A44B-BB586430DBF5}"/>
              </a:ext>
            </a:extLst>
          </p:cNvPr>
          <p:cNvSpPr txBox="1"/>
          <p:nvPr/>
        </p:nvSpPr>
        <p:spPr>
          <a:xfrm>
            <a:off x="587229" y="1997838"/>
            <a:ext cx="585294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Find a ground connection after you make the polygon and assign it to ‘GND’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should see that all the ‘GND’ signals are now connected to the ground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Typically, you want to route the other signals on the board first, then create the planes, then check that all the plane signals are routed.</a:t>
            </a:r>
          </a:p>
          <a:p>
            <a:endParaRPr lang="en-US" dirty="0"/>
          </a:p>
        </p:txBody>
      </p:sp>
    </p:spTree>
    <p:extLst>
      <p:ext uri="{BB962C8B-B14F-4D97-AF65-F5344CB8AC3E}">
        <p14:creationId xmlns:p14="http://schemas.microsoft.com/office/powerpoint/2010/main" val="1314220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15BD-91EF-43EC-BCB8-872BE853DBFB}"/>
              </a:ext>
            </a:extLst>
          </p:cNvPr>
          <p:cNvSpPr>
            <a:spLocks noGrp="1"/>
          </p:cNvSpPr>
          <p:nvPr>
            <p:ph type="title"/>
          </p:nvPr>
        </p:nvSpPr>
        <p:spPr>
          <a:xfrm>
            <a:off x="838200" y="365125"/>
            <a:ext cx="4480249" cy="1528989"/>
          </a:xfrm>
        </p:spPr>
        <p:txBody>
          <a:bodyPr/>
          <a:lstStyle/>
          <a:p>
            <a:r>
              <a:rPr lang="en-US" dirty="0"/>
              <a:t>Go ahead and finish routing</a:t>
            </a:r>
          </a:p>
        </p:txBody>
      </p:sp>
      <p:pic>
        <p:nvPicPr>
          <p:cNvPr id="5" name="Content Placeholder 4">
            <a:extLst>
              <a:ext uri="{FF2B5EF4-FFF2-40B4-BE49-F238E27FC236}">
                <a16:creationId xmlns:a16="http://schemas.microsoft.com/office/drawing/2014/main" id="{12EE1184-6F4C-4E84-BD06-53930069B5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740" t="15130" r="34360" b="10938"/>
          <a:stretch/>
        </p:blipFill>
        <p:spPr>
          <a:xfrm>
            <a:off x="5980922" y="1211748"/>
            <a:ext cx="5955813" cy="5281127"/>
          </a:xfrm>
        </p:spPr>
      </p:pic>
      <p:sp>
        <p:nvSpPr>
          <p:cNvPr id="6" name="TextBox 5">
            <a:extLst>
              <a:ext uri="{FF2B5EF4-FFF2-40B4-BE49-F238E27FC236}">
                <a16:creationId xmlns:a16="http://schemas.microsoft.com/office/drawing/2014/main" id="{674BB6A9-BFFE-4957-B463-49A4E1EBFACA}"/>
              </a:ext>
            </a:extLst>
          </p:cNvPr>
          <p:cNvSpPr txBox="1"/>
          <p:nvPr/>
        </p:nvSpPr>
        <p:spPr>
          <a:xfrm>
            <a:off x="838200" y="1894114"/>
            <a:ext cx="470418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Make sure you have all rat’s nest wires gone and that all pads / pins are properly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vias don’t overlap on unwanted trace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you have fun! Routing is part engineering part art. Try to make your traces without a lot of jitter or sharp turns.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865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F88-3AE7-4AFC-BB5D-ADF2A4CE18AF}"/>
              </a:ext>
            </a:extLst>
          </p:cNvPr>
          <p:cNvSpPr>
            <a:spLocks noGrp="1"/>
          </p:cNvSpPr>
          <p:nvPr>
            <p:ph type="title"/>
          </p:nvPr>
        </p:nvSpPr>
        <p:spPr/>
        <p:txBody>
          <a:bodyPr/>
          <a:lstStyle/>
          <a:p>
            <a:r>
              <a:rPr lang="en-US" dirty="0"/>
              <a:t>Creating Schematic File</a:t>
            </a:r>
          </a:p>
        </p:txBody>
      </p:sp>
      <p:pic>
        <p:nvPicPr>
          <p:cNvPr id="5" name="Content Placeholder 4">
            <a:extLst>
              <a:ext uri="{FF2B5EF4-FFF2-40B4-BE49-F238E27FC236}">
                <a16:creationId xmlns:a16="http://schemas.microsoft.com/office/drawing/2014/main" id="{273B5958-F27A-4E93-97B1-8FD7CA66B9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6027"/>
          <a:stretch/>
        </p:blipFill>
        <p:spPr>
          <a:xfrm>
            <a:off x="7618519" y="1246649"/>
            <a:ext cx="3735281" cy="4364702"/>
          </a:xfrm>
        </p:spPr>
      </p:pic>
      <p:sp>
        <p:nvSpPr>
          <p:cNvPr id="6" name="TextBox 5">
            <a:extLst>
              <a:ext uri="{FF2B5EF4-FFF2-40B4-BE49-F238E27FC236}">
                <a16:creationId xmlns:a16="http://schemas.microsoft.com/office/drawing/2014/main" id="{5486DDB2-9E26-41E8-8CBA-2B6FC30D4AE5}"/>
              </a:ext>
            </a:extLst>
          </p:cNvPr>
          <p:cNvSpPr txBox="1"/>
          <p:nvPr/>
        </p:nvSpPr>
        <p:spPr>
          <a:xfrm>
            <a:off x="838200" y="1511559"/>
            <a:ext cx="5257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Right clicking on the newly created Eagle Project will bring up several options, select the one that says “New”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here click the Schematic button, this will generate a new schematic file in your newly created project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creating, you can change the name of the schematic by using opening the schematic and going to the “File\Save as” tab.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Open the schematic file to being learning about the schematic editor</a:t>
            </a:r>
          </a:p>
        </p:txBody>
      </p:sp>
    </p:spTree>
    <p:extLst>
      <p:ext uri="{BB962C8B-B14F-4D97-AF65-F5344CB8AC3E}">
        <p14:creationId xmlns:p14="http://schemas.microsoft.com/office/powerpoint/2010/main" val="841515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7DC2-CFD5-4DBD-93D2-98244CF10228}"/>
              </a:ext>
            </a:extLst>
          </p:cNvPr>
          <p:cNvSpPr>
            <a:spLocks noGrp="1"/>
          </p:cNvSpPr>
          <p:nvPr>
            <p:ph type="title"/>
          </p:nvPr>
        </p:nvSpPr>
        <p:spPr/>
        <p:txBody>
          <a:bodyPr/>
          <a:lstStyle/>
          <a:p>
            <a:r>
              <a:rPr lang="en-US" dirty="0"/>
              <a:t>Schematic Tool Bar</a:t>
            </a:r>
          </a:p>
        </p:txBody>
      </p:sp>
      <p:pic>
        <p:nvPicPr>
          <p:cNvPr id="5" name="Content Placeholder 4">
            <a:extLst>
              <a:ext uri="{FF2B5EF4-FFF2-40B4-BE49-F238E27FC236}">
                <a16:creationId xmlns:a16="http://schemas.microsoft.com/office/drawing/2014/main" id="{1C191674-0248-4B70-B481-E4EED4DBFD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1415" b="22043"/>
          <a:stretch/>
        </p:blipFill>
        <p:spPr>
          <a:xfrm>
            <a:off x="10773419" y="746844"/>
            <a:ext cx="639803" cy="5746031"/>
          </a:xfrm>
        </p:spPr>
      </p:pic>
      <p:sp>
        <p:nvSpPr>
          <p:cNvPr id="6" name="TextBox 5">
            <a:extLst>
              <a:ext uri="{FF2B5EF4-FFF2-40B4-BE49-F238E27FC236}">
                <a16:creationId xmlns:a16="http://schemas.microsoft.com/office/drawing/2014/main" id="{D359D4A8-ED3F-47A6-89C3-0D8AF2CB70E8}"/>
              </a:ext>
            </a:extLst>
          </p:cNvPr>
          <p:cNvSpPr txBox="1"/>
          <p:nvPr/>
        </p:nvSpPr>
        <p:spPr>
          <a:xfrm>
            <a:off x="10471729" y="1333045"/>
            <a:ext cx="307910" cy="276999"/>
          </a:xfrm>
          <a:prstGeom prst="rect">
            <a:avLst/>
          </a:prstGeom>
          <a:noFill/>
        </p:spPr>
        <p:txBody>
          <a:bodyPr wrap="square" rtlCol="0">
            <a:spAutoFit/>
          </a:bodyPr>
          <a:lstStyle/>
          <a:p>
            <a:r>
              <a:rPr lang="en-US" sz="1200" b="1" dirty="0"/>
              <a:t>1.</a:t>
            </a:r>
          </a:p>
        </p:txBody>
      </p:sp>
      <p:sp>
        <p:nvSpPr>
          <p:cNvPr id="8" name="TextBox 7">
            <a:extLst>
              <a:ext uri="{FF2B5EF4-FFF2-40B4-BE49-F238E27FC236}">
                <a16:creationId xmlns:a16="http://schemas.microsoft.com/office/drawing/2014/main" id="{1AB9AA45-403A-4866-8600-29913C81FEFF}"/>
              </a:ext>
            </a:extLst>
          </p:cNvPr>
          <p:cNvSpPr txBox="1"/>
          <p:nvPr/>
        </p:nvSpPr>
        <p:spPr>
          <a:xfrm>
            <a:off x="10465509" y="1927512"/>
            <a:ext cx="307910" cy="276999"/>
          </a:xfrm>
          <a:prstGeom prst="rect">
            <a:avLst/>
          </a:prstGeom>
          <a:noFill/>
        </p:spPr>
        <p:txBody>
          <a:bodyPr wrap="square" rtlCol="0">
            <a:spAutoFit/>
          </a:bodyPr>
          <a:lstStyle/>
          <a:p>
            <a:r>
              <a:rPr lang="en-US" sz="1200" b="1" dirty="0"/>
              <a:t>2.</a:t>
            </a:r>
          </a:p>
        </p:txBody>
      </p:sp>
      <p:sp>
        <p:nvSpPr>
          <p:cNvPr id="9" name="TextBox 8">
            <a:extLst>
              <a:ext uri="{FF2B5EF4-FFF2-40B4-BE49-F238E27FC236}">
                <a16:creationId xmlns:a16="http://schemas.microsoft.com/office/drawing/2014/main" id="{14AF7762-10A4-4A6F-BBC8-2F32F79EC54B}"/>
              </a:ext>
            </a:extLst>
          </p:cNvPr>
          <p:cNvSpPr txBox="1"/>
          <p:nvPr/>
        </p:nvSpPr>
        <p:spPr>
          <a:xfrm>
            <a:off x="10465509" y="2221938"/>
            <a:ext cx="307910" cy="276999"/>
          </a:xfrm>
          <a:prstGeom prst="rect">
            <a:avLst/>
          </a:prstGeom>
          <a:noFill/>
        </p:spPr>
        <p:txBody>
          <a:bodyPr wrap="square" rtlCol="0">
            <a:spAutoFit/>
          </a:bodyPr>
          <a:lstStyle/>
          <a:p>
            <a:r>
              <a:rPr lang="en-US" sz="1200" b="1" dirty="0"/>
              <a:t>3.</a:t>
            </a:r>
          </a:p>
        </p:txBody>
      </p:sp>
      <p:sp>
        <p:nvSpPr>
          <p:cNvPr id="10" name="TextBox 9">
            <a:extLst>
              <a:ext uri="{FF2B5EF4-FFF2-40B4-BE49-F238E27FC236}">
                <a16:creationId xmlns:a16="http://schemas.microsoft.com/office/drawing/2014/main" id="{091E5069-F8BA-4C71-A3BD-E3A1CD15837E}"/>
              </a:ext>
            </a:extLst>
          </p:cNvPr>
          <p:cNvSpPr txBox="1"/>
          <p:nvPr/>
        </p:nvSpPr>
        <p:spPr>
          <a:xfrm>
            <a:off x="10465509" y="3191514"/>
            <a:ext cx="307910" cy="276999"/>
          </a:xfrm>
          <a:prstGeom prst="rect">
            <a:avLst/>
          </a:prstGeom>
          <a:noFill/>
        </p:spPr>
        <p:txBody>
          <a:bodyPr wrap="square" rtlCol="0">
            <a:spAutoFit/>
          </a:bodyPr>
          <a:lstStyle/>
          <a:p>
            <a:r>
              <a:rPr lang="en-US" sz="1200" b="1" dirty="0"/>
              <a:t>4.</a:t>
            </a:r>
          </a:p>
        </p:txBody>
      </p:sp>
      <p:sp>
        <p:nvSpPr>
          <p:cNvPr id="11" name="TextBox 10">
            <a:extLst>
              <a:ext uri="{FF2B5EF4-FFF2-40B4-BE49-F238E27FC236}">
                <a16:creationId xmlns:a16="http://schemas.microsoft.com/office/drawing/2014/main" id="{F1911756-66BE-4EA4-9653-842C9ED0B56E}"/>
              </a:ext>
            </a:extLst>
          </p:cNvPr>
          <p:cNvSpPr txBox="1"/>
          <p:nvPr/>
        </p:nvSpPr>
        <p:spPr>
          <a:xfrm>
            <a:off x="10465509" y="3468513"/>
            <a:ext cx="307910" cy="276999"/>
          </a:xfrm>
          <a:prstGeom prst="rect">
            <a:avLst/>
          </a:prstGeom>
          <a:noFill/>
        </p:spPr>
        <p:txBody>
          <a:bodyPr wrap="square" rtlCol="0">
            <a:spAutoFit/>
          </a:bodyPr>
          <a:lstStyle/>
          <a:p>
            <a:r>
              <a:rPr lang="en-US" sz="1200" b="1" dirty="0"/>
              <a:t>5.</a:t>
            </a:r>
          </a:p>
        </p:txBody>
      </p:sp>
      <p:sp>
        <p:nvSpPr>
          <p:cNvPr id="12" name="TextBox 11">
            <a:extLst>
              <a:ext uri="{FF2B5EF4-FFF2-40B4-BE49-F238E27FC236}">
                <a16:creationId xmlns:a16="http://schemas.microsoft.com/office/drawing/2014/main" id="{FC9C14A1-ADE3-44FE-B36F-396EC5A3CB93}"/>
              </a:ext>
            </a:extLst>
          </p:cNvPr>
          <p:cNvSpPr txBox="1"/>
          <p:nvPr/>
        </p:nvSpPr>
        <p:spPr>
          <a:xfrm>
            <a:off x="10465509" y="3802452"/>
            <a:ext cx="307910" cy="276999"/>
          </a:xfrm>
          <a:prstGeom prst="rect">
            <a:avLst/>
          </a:prstGeom>
          <a:noFill/>
        </p:spPr>
        <p:txBody>
          <a:bodyPr wrap="square" rtlCol="0">
            <a:spAutoFit/>
          </a:bodyPr>
          <a:lstStyle/>
          <a:p>
            <a:r>
              <a:rPr lang="en-US" sz="1200" b="1" dirty="0"/>
              <a:t>6.</a:t>
            </a:r>
          </a:p>
        </p:txBody>
      </p:sp>
      <p:sp>
        <p:nvSpPr>
          <p:cNvPr id="13" name="TextBox 12">
            <a:extLst>
              <a:ext uri="{FF2B5EF4-FFF2-40B4-BE49-F238E27FC236}">
                <a16:creationId xmlns:a16="http://schemas.microsoft.com/office/drawing/2014/main" id="{687FA869-E0DE-4E89-B5CF-F21CF7A96AA8}"/>
              </a:ext>
            </a:extLst>
          </p:cNvPr>
          <p:cNvSpPr txBox="1"/>
          <p:nvPr/>
        </p:nvSpPr>
        <p:spPr>
          <a:xfrm>
            <a:off x="10465509" y="4675224"/>
            <a:ext cx="307910" cy="276999"/>
          </a:xfrm>
          <a:prstGeom prst="rect">
            <a:avLst/>
          </a:prstGeom>
          <a:noFill/>
        </p:spPr>
        <p:txBody>
          <a:bodyPr wrap="square" rtlCol="0">
            <a:spAutoFit/>
          </a:bodyPr>
          <a:lstStyle/>
          <a:p>
            <a:r>
              <a:rPr lang="en-US" sz="1200" b="1" dirty="0"/>
              <a:t>7.</a:t>
            </a:r>
          </a:p>
        </p:txBody>
      </p:sp>
      <p:sp>
        <p:nvSpPr>
          <p:cNvPr id="14" name="TextBox 13">
            <a:extLst>
              <a:ext uri="{FF2B5EF4-FFF2-40B4-BE49-F238E27FC236}">
                <a16:creationId xmlns:a16="http://schemas.microsoft.com/office/drawing/2014/main" id="{F40B6324-D3EE-4A8C-A5FE-D1082D498FC6}"/>
              </a:ext>
            </a:extLst>
          </p:cNvPr>
          <p:cNvSpPr txBox="1"/>
          <p:nvPr/>
        </p:nvSpPr>
        <p:spPr>
          <a:xfrm>
            <a:off x="10465509" y="4955792"/>
            <a:ext cx="307910" cy="276999"/>
          </a:xfrm>
          <a:prstGeom prst="rect">
            <a:avLst/>
          </a:prstGeom>
          <a:noFill/>
        </p:spPr>
        <p:txBody>
          <a:bodyPr wrap="square" rtlCol="0">
            <a:spAutoFit/>
          </a:bodyPr>
          <a:lstStyle/>
          <a:p>
            <a:r>
              <a:rPr lang="en-US" sz="1200" b="1" dirty="0"/>
              <a:t>8.</a:t>
            </a:r>
          </a:p>
        </p:txBody>
      </p:sp>
      <p:sp>
        <p:nvSpPr>
          <p:cNvPr id="15" name="TextBox 14">
            <a:extLst>
              <a:ext uri="{FF2B5EF4-FFF2-40B4-BE49-F238E27FC236}">
                <a16:creationId xmlns:a16="http://schemas.microsoft.com/office/drawing/2014/main" id="{C287E3DA-A9C4-48A8-8457-65E58D0C2006}"/>
              </a:ext>
            </a:extLst>
          </p:cNvPr>
          <p:cNvSpPr txBox="1"/>
          <p:nvPr/>
        </p:nvSpPr>
        <p:spPr>
          <a:xfrm>
            <a:off x="11407002" y="3802451"/>
            <a:ext cx="401214" cy="276999"/>
          </a:xfrm>
          <a:prstGeom prst="rect">
            <a:avLst/>
          </a:prstGeom>
          <a:noFill/>
        </p:spPr>
        <p:txBody>
          <a:bodyPr wrap="square" rtlCol="0">
            <a:spAutoFit/>
          </a:bodyPr>
          <a:lstStyle/>
          <a:p>
            <a:r>
              <a:rPr lang="en-US" sz="1200" b="1" dirty="0"/>
              <a:t>14.</a:t>
            </a:r>
          </a:p>
        </p:txBody>
      </p:sp>
      <p:sp>
        <p:nvSpPr>
          <p:cNvPr id="16" name="TextBox 15">
            <a:extLst>
              <a:ext uri="{FF2B5EF4-FFF2-40B4-BE49-F238E27FC236}">
                <a16:creationId xmlns:a16="http://schemas.microsoft.com/office/drawing/2014/main" id="{A078AD80-67A4-4821-B6F6-164C0C726D82}"/>
              </a:ext>
            </a:extLst>
          </p:cNvPr>
          <p:cNvSpPr txBox="1"/>
          <p:nvPr/>
        </p:nvSpPr>
        <p:spPr>
          <a:xfrm>
            <a:off x="11407002" y="3485211"/>
            <a:ext cx="401214" cy="276999"/>
          </a:xfrm>
          <a:prstGeom prst="rect">
            <a:avLst/>
          </a:prstGeom>
          <a:noFill/>
        </p:spPr>
        <p:txBody>
          <a:bodyPr wrap="square" rtlCol="0">
            <a:spAutoFit/>
          </a:bodyPr>
          <a:lstStyle/>
          <a:p>
            <a:r>
              <a:rPr lang="en-US" sz="1200" b="1" dirty="0"/>
              <a:t>13.</a:t>
            </a:r>
          </a:p>
        </p:txBody>
      </p:sp>
      <p:sp>
        <p:nvSpPr>
          <p:cNvPr id="17" name="TextBox 16">
            <a:extLst>
              <a:ext uri="{FF2B5EF4-FFF2-40B4-BE49-F238E27FC236}">
                <a16:creationId xmlns:a16="http://schemas.microsoft.com/office/drawing/2014/main" id="{BE1F636C-A900-4131-8AF3-28C528C5AB9B}"/>
              </a:ext>
            </a:extLst>
          </p:cNvPr>
          <p:cNvSpPr txBox="1"/>
          <p:nvPr/>
        </p:nvSpPr>
        <p:spPr>
          <a:xfrm>
            <a:off x="11407002" y="2498937"/>
            <a:ext cx="401214" cy="276999"/>
          </a:xfrm>
          <a:prstGeom prst="rect">
            <a:avLst/>
          </a:prstGeom>
          <a:noFill/>
        </p:spPr>
        <p:txBody>
          <a:bodyPr wrap="square" rtlCol="0">
            <a:spAutoFit/>
          </a:bodyPr>
          <a:lstStyle/>
          <a:p>
            <a:r>
              <a:rPr lang="en-US" sz="1200" b="1" dirty="0"/>
              <a:t>12.</a:t>
            </a:r>
          </a:p>
        </p:txBody>
      </p:sp>
      <p:sp>
        <p:nvSpPr>
          <p:cNvPr id="18" name="TextBox 17">
            <a:extLst>
              <a:ext uri="{FF2B5EF4-FFF2-40B4-BE49-F238E27FC236}">
                <a16:creationId xmlns:a16="http://schemas.microsoft.com/office/drawing/2014/main" id="{73287562-B07E-4EDC-8E94-3CF4936DEF85}"/>
              </a:ext>
            </a:extLst>
          </p:cNvPr>
          <p:cNvSpPr txBox="1"/>
          <p:nvPr/>
        </p:nvSpPr>
        <p:spPr>
          <a:xfrm>
            <a:off x="11407001" y="1944939"/>
            <a:ext cx="401215" cy="276999"/>
          </a:xfrm>
          <a:prstGeom prst="rect">
            <a:avLst/>
          </a:prstGeom>
          <a:noFill/>
        </p:spPr>
        <p:txBody>
          <a:bodyPr wrap="square" rtlCol="0">
            <a:spAutoFit/>
          </a:bodyPr>
          <a:lstStyle/>
          <a:p>
            <a:r>
              <a:rPr lang="en-US" sz="1200" b="1" dirty="0"/>
              <a:t>11.</a:t>
            </a:r>
          </a:p>
        </p:txBody>
      </p:sp>
      <p:sp>
        <p:nvSpPr>
          <p:cNvPr id="19" name="TextBox 18">
            <a:extLst>
              <a:ext uri="{FF2B5EF4-FFF2-40B4-BE49-F238E27FC236}">
                <a16:creationId xmlns:a16="http://schemas.microsoft.com/office/drawing/2014/main" id="{0F93F6B1-EB99-4A66-BD48-44130F9D41F6}"/>
              </a:ext>
            </a:extLst>
          </p:cNvPr>
          <p:cNvSpPr txBox="1"/>
          <p:nvPr/>
        </p:nvSpPr>
        <p:spPr>
          <a:xfrm>
            <a:off x="11407002" y="1630494"/>
            <a:ext cx="401216" cy="276999"/>
          </a:xfrm>
          <a:prstGeom prst="rect">
            <a:avLst/>
          </a:prstGeom>
          <a:noFill/>
        </p:spPr>
        <p:txBody>
          <a:bodyPr wrap="square" rtlCol="0">
            <a:spAutoFit/>
          </a:bodyPr>
          <a:lstStyle/>
          <a:p>
            <a:r>
              <a:rPr lang="en-US" sz="1200" b="1" dirty="0"/>
              <a:t>10.</a:t>
            </a:r>
          </a:p>
        </p:txBody>
      </p:sp>
      <p:sp>
        <p:nvSpPr>
          <p:cNvPr id="20" name="TextBox 19">
            <a:extLst>
              <a:ext uri="{FF2B5EF4-FFF2-40B4-BE49-F238E27FC236}">
                <a16:creationId xmlns:a16="http://schemas.microsoft.com/office/drawing/2014/main" id="{703914C7-33D3-4570-AF8A-79323BA5749D}"/>
              </a:ext>
            </a:extLst>
          </p:cNvPr>
          <p:cNvSpPr txBox="1"/>
          <p:nvPr/>
        </p:nvSpPr>
        <p:spPr>
          <a:xfrm>
            <a:off x="11407002" y="1313254"/>
            <a:ext cx="307910" cy="276999"/>
          </a:xfrm>
          <a:prstGeom prst="rect">
            <a:avLst/>
          </a:prstGeom>
          <a:noFill/>
        </p:spPr>
        <p:txBody>
          <a:bodyPr wrap="square" rtlCol="0">
            <a:spAutoFit/>
          </a:bodyPr>
          <a:lstStyle/>
          <a:p>
            <a:r>
              <a:rPr lang="en-US" sz="1200" b="1" dirty="0"/>
              <a:t>9.</a:t>
            </a:r>
          </a:p>
        </p:txBody>
      </p:sp>
      <p:sp>
        <p:nvSpPr>
          <p:cNvPr id="21" name="TextBox 20">
            <a:extLst>
              <a:ext uri="{FF2B5EF4-FFF2-40B4-BE49-F238E27FC236}">
                <a16:creationId xmlns:a16="http://schemas.microsoft.com/office/drawing/2014/main" id="{8ED399B4-2E94-4220-8B74-C90E2DB29ED8}"/>
              </a:ext>
            </a:extLst>
          </p:cNvPr>
          <p:cNvSpPr txBox="1"/>
          <p:nvPr/>
        </p:nvSpPr>
        <p:spPr>
          <a:xfrm>
            <a:off x="11407002" y="4691923"/>
            <a:ext cx="401214" cy="276999"/>
          </a:xfrm>
          <a:prstGeom prst="rect">
            <a:avLst/>
          </a:prstGeom>
          <a:noFill/>
        </p:spPr>
        <p:txBody>
          <a:bodyPr wrap="square" rtlCol="0">
            <a:spAutoFit/>
          </a:bodyPr>
          <a:lstStyle/>
          <a:p>
            <a:r>
              <a:rPr lang="en-US" sz="1200" b="1" dirty="0"/>
              <a:t>15.</a:t>
            </a:r>
          </a:p>
        </p:txBody>
      </p:sp>
      <p:sp>
        <p:nvSpPr>
          <p:cNvPr id="22" name="TextBox 21">
            <a:extLst>
              <a:ext uri="{FF2B5EF4-FFF2-40B4-BE49-F238E27FC236}">
                <a16:creationId xmlns:a16="http://schemas.microsoft.com/office/drawing/2014/main" id="{FD15A6B6-F1DB-4A58-8766-A8674536F4BD}"/>
              </a:ext>
            </a:extLst>
          </p:cNvPr>
          <p:cNvSpPr txBox="1"/>
          <p:nvPr/>
        </p:nvSpPr>
        <p:spPr>
          <a:xfrm>
            <a:off x="11407002" y="4971612"/>
            <a:ext cx="401214" cy="276999"/>
          </a:xfrm>
          <a:prstGeom prst="rect">
            <a:avLst/>
          </a:prstGeom>
          <a:noFill/>
        </p:spPr>
        <p:txBody>
          <a:bodyPr wrap="square" rtlCol="0">
            <a:spAutoFit/>
          </a:bodyPr>
          <a:lstStyle/>
          <a:p>
            <a:r>
              <a:rPr lang="en-US" sz="1200" b="1" dirty="0"/>
              <a:t>16.</a:t>
            </a:r>
          </a:p>
        </p:txBody>
      </p:sp>
      <p:sp>
        <p:nvSpPr>
          <p:cNvPr id="23" name="TextBox 22">
            <a:extLst>
              <a:ext uri="{FF2B5EF4-FFF2-40B4-BE49-F238E27FC236}">
                <a16:creationId xmlns:a16="http://schemas.microsoft.com/office/drawing/2014/main" id="{6C00ED0D-BA37-4B9B-A3FA-E7AAAE792A43}"/>
              </a:ext>
            </a:extLst>
          </p:cNvPr>
          <p:cNvSpPr txBox="1"/>
          <p:nvPr/>
        </p:nvSpPr>
        <p:spPr>
          <a:xfrm>
            <a:off x="897622" y="1362946"/>
            <a:ext cx="8654714" cy="5232202"/>
          </a:xfrm>
          <a:prstGeom prst="rect">
            <a:avLst/>
          </a:prstGeom>
          <a:noFill/>
        </p:spPr>
        <p:txBody>
          <a:bodyPr wrap="square" numCol="2" rtlCol="0">
            <a:spAutoFit/>
          </a:bodyPr>
          <a:lstStyle/>
          <a:p>
            <a:r>
              <a:rPr lang="en-US" dirty="0"/>
              <a:t>1. </a:t>
            </a:r>
            <a:r>
              <a:rPr lang="en-US" sz="1400" dirty="0"/>
              <a:t>Information – with this tool you can press on a symbol and get information.</a:t>
            </a:r>
          </a:p>
          <a:p>
            <a:endParaRPr lang="en-US" dirty="0"/>
          </a:p>
          <a:p>
            <a:r>
              <a:rPr lang="en-US" dirty="0"/>
              <a:t>2. </a:t>
            </a:r>
            <a:r>
              <a:rPr lang="en-US" sz="1400" dirty="0"/>
              <a:t>Move – this tool allows you to move symbols / groups</a:t>
            </a:r>
            <a:endParaRPr lang="en-US" dirty="0"/>
          </a:p>
          <a:p>
            <a:endParaRPr lang="en-US" dirty="0"/>
          </a:p>
          <a:p>
            <a:r>
              <a:rPr lang="en-US" dirty="0"/>
              <a:t>3.</a:t>
            </a:r>
            <a:r>
              <a:rPr lang="en-US" sz="1400" dirty="0"/>
              <a:t> Rotate – allows you to rotate symbols / groups</a:t>
            </a:r>
            <a:endParaRPr lang="en-US" dirty="0"/>
          </a:p>
          <a:p>
            <a:endParaRPr lang="en-US" dirty="0"/>
          </a:p>
          <a:p>
            <a:r>
              <a:rPr lang="en-US" dirty="0"/>
              <a:t>4. </a:t>
            </a:r>
            <a:r>
              <a:rPr lang="en-US" sz="1400" dirty="0"/>
              <a:t>Wire – allows you to connect parts, symbols, pins</a:t>
            </a:r>
            <a:endParaRPr lang="en-US" dirty="0"/>
          </a:p>
          <a:p>
            <a:endParaRPr lang="en-US" dirty="0"/>
          </a:p>
          <a:p>
            <a:r>
              <a:rPr lang="en-US" dirty="0"/>
              <a:t>5. </a:t>
            </a:r>
            <a:r>
              <a:rPr lang="en-US" sz="1400" dirty="0"/>
              <a:t>Junction – creates wire and part junctions</a:t>
            </a:r>
            <a:endParaRPr lang="en-US" dirty="0"/>
          </a:p>
          <a:p>
            <a:endParaRPr lang="en-US" dirty="0"/>
          </a:p>
          <a:p>
            <a:r>
              <a:rPr lang="en-US" dirty="0"/>
              <a:t>6. </a:t>
            </a:r>
            <a:r>
              <a:rPr lang="en-US" sz="1400" dirty="0"/>
              <a:t>Name – names wire ‘nets’, wires that share name will be connected</a:t>
            </a:r>
            <a:endParaRPr lang="en-US" dirty="0"/>
          </a:p>
          <a:p>
            <a:endParaRPr lang="en-US" dirty="0"/>
          </a:p>
          <a:p>
            <a:r>
              <a:rPr lang="en-US" dirty="0"/>
              <a:t>7. </a:t>
            </a:r>
            <a:r>
              <a:rPr lang="en-US" sz="1400" dirty="0"/>
              <a:t>Copy – copy a part or symbol by pressing on it</a:t>
            </a:r>
            <a:endParaRPr lang="en-US" dirty="0"/>
          </a:p>
          <a:p>
            <a:endParaRPr lang="en-US" dirty="0"/>
          </a:p>
          <a:p>
            <a:r>
              <a:rPr lang="en-US" dirty="0"/>
              <a:t>8</a:t>
            </a:r>
            <a:r>
              <a:rPr lang="en-US" sz="1400" dirty="0"/>
              <a:t>. Delete – deletes wires, symbols, parts, </a:t>
            </a:r>
            <a:r>
              <a:rPr lang="en-US" sz="1400" dirty="0" err="1"/>
              <a:t>etc</a:t>
            </a:r>
            <a:endParaRPr lang="en-US" sz="1400" dirty="0"/>
          </a:p>
          <a:p>
            <a:endParaRPr lang="en-US" dirty="0"/>
          </a:p>
          <a:p>
            <a:r>
              <a:rPr lang="en-US" dirty="0"/>
              <a:t>9. </a:t>
            </a:r>
            <a:r>
              <a:rPr lang="en-US" sz="1400" dirty="0"/>
              <a:t>View – highlights part and all wires connected if pressed. Highlights will also appear on .</a:t>
            </a:r>
            <a:r>
              <a:rPr lang="en-US" sz="1400" dirty="0" err="1"/>
              <a:t>brd</a:t>
            </a:r>
            <a:r>
              <a:rPr lang="en-US" sz="1400" dirty="0"/>
              <a:t> parts.</a:t>
            </a:r>
            <a:endParaRPr lang="en-US" dirty="0"/>
          </a:p>
          <a:p>
            <a:endParaRPr lang="en-US" dirty="0"/>
          </a:p>
          <a:p>
            <a:r>
              <a:rPr lang="en-US" dirty="0"/>
              <a:t>10. </a:t>
            </a:r>
            <a:r>
              <a:rPr lang="en-US" sz="1400" dirty="0"/>
              <a:t>Select – allows you to select groups of parts, wires, symbols.</a:t>
            </a:r>
            <a:endParaRPr lang="en-US" dirty="0"/>
          </a:p>
          <a:p>
            <a:endParaRPr lang="en-US" dirty="0"/>
          </a:p>
          <a:p>
            <a:r>
              <a:rPr lang="en-US" dirty="0"/>
              <a:t>11. </a:t>
            </a:r>
            <a:r>
              <a:rPr lang="en-US" sz="1400" dirty="0"/>
              <a:t>Mirror – mirrors a part or symbol</a:t>
            </a:r>
            <a:endParaRPr lang="en-US" dirty="0"/>
          </a:p>
          <a:p>
            <a:endParaRPr lang="en-US" dirty="0"/>
          </a:p>
          <a:p>
            <a:r>
              <a:rPr lang="en-US" dirty="0"/>
              <a:t>12. </a:t>
            </a:r>
            <a:r>
              <a:rPr lang="en-US" sz="1400" dirty="0"/>
              <a:t>Add Part – accesses Eagle part library to select parts for schematic</a:t>
            </a:r>
          </a:p>
          <a:p>
            <a:endParaRPr lang="en-US" dirty="0"/>
          </a:p>
          <a:p>
            <a:r>
              <a:rPr lang="en-US" dirty="0"/>
              <a:t>13. </a:t>
            </a:r>
            <a:r>
              <a:rPr lang="en-US" sz="1400" dirty="0"/>
              <a:t>Net Label – creates a label for a wire that designates its name</a:t>
            </a:r>
            <a:endParaRPr lang="en-US" dirty="0"/>
          </a:p>
          <a:p>
            <a:endParaRPr lang="en-US" dirty="0"/>
          </a:p>
          <a:p>
            <a:r>
              <a:rPr lang="en-US" dirty="0"/>
              <a:t>14. </a:t>
            </a:r>
            <a:r>
              <a:rPr lang="en-US" sz="1400" dirty="0"/>
              <a:t>Value – used to assign a value to a part (e.g. set resistor value)</a:t>
            </a:r>
            <a:endParaRPr lang="en-US" dirty="0"/>
          </a:p>
          <a:p>
            <a:endParaRPr lang="en-US" dirty="0"/>
          </a:p>
          <a:p>
            <a:r>
              <a:rPr lang="en-US" dirty="0"/>
              <a:t>15. </a:t>
            </a:r>
            <a:r>
              <a:rPr lang="en-US" sz="1400" dirty="0"/>
              <a:t>Paste – pastes any copied items</a:t>
            </a:r>
            <a:endParaRPr lang="en-US" dirty="0"/>
          </a:p>
          <a:p>
            <a:endParaRPr lang="en-US" dirty="0"/>
          </a:p>
          <a:p>
            <a:r>
              <a:rPr lang="en-US" dirty="0"/>
              <a:t>16. </a:t>
            </a:r>
            <a:r>
              <a:rPr lang="en-US" sz="1400" dirty="0"/>
              <a:t>Properties – brings up menu of different part properties you can edit</a:t>
            </a:r>
            <a:endParaRPr lang="en-US" dirty="0"/>
          </a:p>
        </p:txBody>
      </p:sp>
    </p:spTree>
    <p:extLst>
      <p:ext uri="{BB962C8B-B14F-4D97-AF65-F5344CB8AC3E}">
        <p14:creationId xmlns:p14="http://schemas.microsoft.com/office/powerpoint/2010/main" val="2790304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2D57-4100-4D72-9557-1F2393B9D4B7}"/>
              </a:ext>
            </a:extLst>
          </p:cNvPr>
          <p:cNvSpPr>
            <a:spLocks noGrp="1"/>
          </p:cNvSpPr>
          <p:nvPr>
            <p:ph type="title"/>
          </p:nvPr>
        </p:nvSpPr>
        <p:spPr/>
        <p:txBody>
          <a:bodyPr/>
          <a:lstStyle/>
          <a:p>
            <a:r>
              <a:rPr lang="en-US" dirty="0"/>
              <a:t>Adding Parts</a:t>
            </a:r>
          </a:p>
        </p:txBody>
      </p:sp>
      <p:pic>
        <p:nvPicPr>
          <p:cNvPr id="4" name="Content Placeholder 3">
            <a:extLst>
              <a:ext uri="{FF2B5EF4-FFF2-40B4-BE49-F238E27FC236}">
                <a16:creationId xmlns:a16="http://schemas.microsoft.com/office/drawing/2014/main" id="{542E2533-88DA-4564-B1F4-6867B5A954E5}"/>
              </a:ext>
            </a:extLst>
          </p:cNvPr>
          <p:cNvPicPr>
            <a:picLocks noGrp="1" noChangeAspect="1"/>
          </p:cNvPicPr>
          <p:nvPr>
            <p:ph idx="1"/>
          </p:nvPr>
        </p:nvPicPr>
        <p:blipFill>
          <a:blip r:embed="rId2"/>
          <a:stretch>
            <a:fillRect/>
          </a:stretch>
        </p:blipFill>
        <p:spPr>
          <a:xfrm>
            <a:off x="6356255" y="365125"/>
            <a:ext cx="5598926" cy="6127750"/>
          </a:xfrm>
          <a:prstGeom prst="rect">
            <a:avLst/>
          </a:prstGeom>
        </p:spPr>
      </p:pic>
      <p:sp>
        <p:nvSpPr>
          <p:cNvPr id="5" name="TextBox 4">
            <a:extLst>
              <a:ext uri="{FF2B5EF4-FFF2-40B4-BE49-F238E27FC236}">
                <a16:creationId xmlns:a16="http://schemas.microsoft.com/office/drawing/2014/main" id="{C5C010F8-6C92-46CC-8102-C790676A2F3F}"/>
              </a:ext>
            </a:extLst>
          </p:cNvPr>
          <p:cNvSpPr txBox="1"/>
          <p:nvPr/>
        </p:nvSpPr>
        <p:spPr>
          <a:xfrm>
            <a:off x="444617" y="1526796"/>
            <a:ext cx="559892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Click on the Part button to open the menu</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parts here are parts that are created by Eagle or by third parties (some manufacturers, distributors, users, </a:t>
            </a:r>
            <a:r>
              <a:rPr lang="en-US" dirty="0" err="1"/>
              <a:t>etc</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there is a manufacturer name, be warned, </a:t>
            </a:r>
            <a:r>
              <a:rPr lang="en-US" dirty="0">
                <a:solidFill>
                  <a:srgbClr val="FF0000"/>
                </a:solidFill>
              </a:rPr>
              <a:t>a lot of the parts they make might not be included</a:t>
            </a:r>
            <a:r>
              <a:rPr lang="en-US" dirty="0"/>
              <a:t> (e.g. microchip might make a new PIC that they will not include a Eagle part for). You might need to make the part yourself.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list, scroll or search for the library “</a:t>
            </a:r>
            <a:r>
              <a:rPr lang="en-US" dirty="0" err="1"/>
              <a:t>rcl</a:t>
            </a:r>
            <a:r>
              <a:rPr lang="en-US" dirty="0"/>
              <a:t>”. This is the resistor-capacitor-inductor library</a:t>
            </a:r>
          </a:p>
        </p:txBody>
      </p:sp>
    </p:spTree>
    <p:extLst>
      <p:ext uri="{BB962C8B-B14F-4D97-AF65-F5344CB8AC3E}">
        <p14:creationId xmlns:p14="http://schemas.microsoft.com/office/powerpoint/2010/main" val="109204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F66B-B965-4BF9-A3FA-9B826B7FE93E}"/>
              </a:ext>
            </a:extLst>
          </p:cNvPr>
          <p:cNvSpPr>
            <a:spLocks noGrp="1"/>
          </p:cNvSpPr>
          <p:nvPr>
            <p:ph type="title"/>
          </p:nvPr>
        </p:nvSpPr>
        <p:spPr/>
        <p:txBody>
          <a:bodyPr/>
          <a:lstStyle/>
          <a:p>
            <a:r>
              <a:rPr lang="en-US" dirty="0"/>
              <a:t>Adding Parts - Continued</a:t>
            </a:r>
          </a:p>
        </p:txBody>
      </p:sp>
      <p:pic>
        <p:nvPicPr>
          <p:cNvPr id="8" name="Content Placeholder 7">
            <a:extLst>
              <a:ext uri="{FF2B5EF4-FFF2-40B4-BE49-F238E27FC236}">
                <a16:creationId xmlns:a16="http://schemas.microsoft.com/office/drawing/2014/main" id="{5563F31B-8A3F-4B7C-9BED-F929D2795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5614" y="742399"/>
            <a:ext cx="4593337" cy="5373202"/>
          </a:xfrm>
        </p:spPr>
      </p:pic>
      <p:sp>
        <p:nvSpPr>
          <p:cNvPr id="9" name="TextBox 8">
            <a:extLst>
              <a:ext uri="{FF2B5EF4-FFF2-40B4-BE49-F238E27FC236}">
                <a16:creationId xmlns:a16="http://schemas.microsoft.com/office/drawing/2014/main" id="{FCA28C30-5E8E-400A-A92B-905CA39EB60C}"/>
              </a:ext>
            </a:extLst>
          </p:cNvPr>
          <p:cNvSpPr txBox="1"/>
          <p:nvPr/>
        </p:nvSpPr>
        <p:spPr>
          <a:xfrm>
            <a:off x="679508" y="1535185"/>
            <a:ext cx="650985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Once you find the “</a:t>
            </a:r>
            <a:r>
              <a:rPr lang="en-US" dirty="0" err="1"/>
              <a:t>rcl</a:t>
            </a:r>
            <a:r>
              <a:rPr lang="en-US" dirty="0"/>
              <a:t>” library, open the library and open the “R-US” tab. This is the US resistor library that has resistor sizes in metric.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will notice there are other tabs such as C-EU, C-TRIMM, etc. Explore these tabs and see what types of components are in them. Note their sizing and footprint. Some will be SMD and some will be through hole.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absolutely crucial to understand what sizing, tolerances, power ratings you need for your circuits when selecting components at this stage.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also recommended to check electronics distributors first to make sure that part is available</a:t>
            </a:r>
            <a:r>
              <a:rPr lang="en-US" i="1" dirty="0">
                <a:solidFill>
                  <a:srgbClr val="FF0000"/>
                </a:solidFill>
              </a:rPr>
              <a:t>. Design based on parts you know you can buy</a:t>
            </a:r>
            <a:r>
              <a:rPr lang="en-US" i="1" dirty="0"/>
              <a:t>, do not design the schematic and then search for that part, because it might not be available.</a:t>
            </a:r>
          </a:p>
        </p:txBody>
      </p:sp>
    </p:spTree>
    <p:extLst>
      <p:ext uri="{BB962C8B-B14F-4D97-AF65-F5344CB8AC3E}">
        <p14:creationId xmlns:p14="http://schemas.microsoft.com/office/powerpoint/2010/main" val="2145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0DD60-EC07-4570-B885-A11A4DBE1208}"/>
              </a:ext>
            </a:extLst>
          </p:cNvPr>
          <p:cNvSpPr>
            <a:spLocks noGrp="1"/>
          </p:cNvSpPr>
          <p:nvPr>
            <p:ph type="title"/>
          </p:nvPr>
        </p:nvSpPr>
        <p:spPr/>
        <p:txBody>
          <a:bodyPr/>
          <a:lstStyle/>
          <a:p>
            <a:r>
              <a:rPr lang="en-US" dirty="0"/>
              <a:t>Selecting Part Sizes</a:t>
            </a:r>
          </a:p>
        </p:txBody>
      </p:sp>
      <p:pic>
        <p:nvPicPr>
          <p:cNvPr id="4" name="Content Placeholder 3">
            <a:extLst>
              <a:ext uri="{FF2B5EF4-FFF2-40B4-BE49-F238E27FC236}">
                <a16:creationId xmlns:a16="http://schemas.microsoft.com/office/drawing/2014/main" id="{012C900A-30C7-4ED0-8B70-4F8648540B87}"/>
              </a:ext>
            </a:extLst>
          </p:cNvPr>
          <p:cNvPicPr>
            <a:picLocks noGrp="1" noChangeAspect="1"/>
          </p:cNvPicPr>
          <p:nvPr>
            <p:ph idx="1"/>
          </p:nvPr>
        </p:nvPicPr>
        <p:blipFill>
          <a:blip r:embed="rId2"/>
          <a:stretch>
            <a:fillRect/>
          </a:stretch>
        </p:blipFill>
        <p:spPr>
          <a:xfrm>
            <a:off x="6534221" y="365125"/>
            <a:ext cx="5446888" cy="6127750"/>
          </a:xfrm>
          <a:prstGeom prst="rect">
            <a:avLst/>
          </a:prstGeom>
        </p:spPr>
      </p:pic>
      <p:sp>
        <p:nvSpPr>
          <p:cNvPr id="5" name="TextBox 4">
            <a:extLst>
              <a:ext uri="{FF2B5EF4-FFF2-40B4-BE49-F238E27FC236}">
                <a16:creationId xmlns:a16="http://schemas.microsoft.com/office/drawing/2014/main" id="{C8BDBA28-154A-4B33-8159-5EEDE193B4BF}"/>
              </a:ext>
            </a:extLst>
          </p:cNvPr>
          <p:cNvSpPr txBox="1"/>
          <p:nvPr/>
        </p:nvSpPr>
        <p:spPr>
          <a:xfrm>
            <a:off x="453006" y="1392572"/>
            <a:ext cx="583034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For SMD in US, there are different sizes such as 1206, 0805, 0402, 0201, etc. Note how small some of these parts are. Since we are learning, we will select a moderately small but still simple enough to solder component.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Typically larger components (SMD 1206, 1210) can have higher power tolerances. (</a:t>
            </a:r>
            <a:r>
              <a:rPr lang="en-US" dirty="0" err="1"/>
              <a:t>e.g</a:t>
            </a:r>
            <a:r>
              <a:rPr lang="en-US" dirty="0"/>
              <a:t> some 1206 resistors are rated up to 1 watt, where as 0805 might be rated up to a quarter watt)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special designations on parts, a 1206 and 1206W resistor might have the same length, but the 1206 will have a larger width.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sometimes get away with having a bigger pad for a part, but you most likely won’t be able to put a larger part on a smaller pad.</a:t>
            </a:r>
          </a:p>
        </p:txBody>
      </p:sp>
    </p:spTree>
    <p:extLst>
      <p:ext uri="{BB962C8B-B14F-4D97-AF65-F5344CB8AC3E}">
        <p14:creationId xmlns:p14="http://schemas.microsoft.com/office/powerpoint/2010/main" val="269701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23C2-EA1D-4A6B-BB68-6FE50F74BEB0}"/>
              </a:ext>
            </a:extLst>
          </p:cNvPr>
          <p:cNvSpPr>
            <a:spLocks noGrp="1"/>
          </p:cNvSpPr>
          <p:nvPr>
            <p:ph type="title"/>
          </p:nvPr>
        </p:nvSpPr>
        <p:spPr/>
        <p:txBody>
          <a:bodyPr/>
          <a:lstStyle/>
          <a:p>
            <a:r>
              <a:rPr lang="en-US" dirty="0"/>
              <a:t>Finish Adding Parts</a:t>
            </a:r>
          </a:p>
        </p:txBody>
      </p:sp>
      <p:pic>
        <p:nvPicPr>
          <p:cNvPr id="7" name="Content Placeholder 6">
            <a:extLst>
              <a:ext uri="{FF2B5EF4-FFF2-40B4-BE49-F238E27FC236}">
                <a16:creationId xmlns:a16="http://schemas.microsoft.com/office/drawing/2014/main" id="{5FE510C7-AD99-4A93-94B4-E56F1678BF76}"/>
              </a:ext>
            </a:extLst>
          </p:cNvPr>
          <p:cNvPicPr>
            <a:picLocks noGrp="1" noChangeAspect="1"/>
          </p:cNvPicPr>
          <p:nvPr>
            <p:ph idx="1"/>
          </p:nvPr>
        </p:nvPicPr>
        <p:blipFill>
          <a:blip r:embed="rId2"/>
          <a:stretch>
            <a:fillRect/>
          </a:stretch>
        </p:blipFill>
        <p:spPr>
          <a:xfrm>
            <a:off x="7629288" y="1690688"/>
            <a:ext cx="3724512" cy="4351338"/>
          </a:xfrm>
          <a:prstGeom prst="rect">
            <a:avLst/>
          </a:prstGeom>
        </p:spPr>
      </p:pic>
      <p:sp>
        <p:nvSpPr>
          <p:cNvPr id="8" name="TextBox 7">
            <a:extLst>
              <a:ext uri="{FF2B5EF4-FFF2-40B4-BE49-F238E27FC236}">
                <a16:creationId xmlns:a16="http://schemas.microsoft.com/office/drawing/2014/main" id="{88BE9DA5-D3F1-4233-924A-A4FDA2934143}"/>
              </a:ext>
            </a:extLst>
          </p:cNvPr>
          <p:cNvSpPr txBox="1"/>
          <p:nvPr/>
        </p:nvSpPr>
        <p:spPr>
          <a:xfrm>
            <a:off x="343949" y="1543574"/>
            <a:ext cx="717258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We are creating a simple bandpass filter, for this we will need some pin headers for our input and output, and we will need two capacitors and two resistors.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find the pinholes in the Eagle library “pinhead”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a resistor and capacitor size that you feel comfortable soldering and that is </a:t>
            </a:r>
            <a:r>
              <a:rPr lang="en-US" b="1" dirty="0"/>
              <a:t>commercially available</a:t>
            </a:r>
            <a:r>
              <a:rPr lang="en-US" dirty="0"/>
              <a:t>. When in doubt, check what parts you currently have or mouser, </a:t>
            </a:r>
            <a:r>
              <a:rPr lang="en-US" dirty="0" err="1"/>
              <a:t>digikey</a:t>
            </a:r>
            <a:r>
              <a:rPr lang="en-US" dirty="0"/>
              <a:t>, arrow,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My recommendation for new SMD learners would be 1206 or 0805.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the parts you selected to the schematic and then proceed to the next slide to learn how to orientate and wire the parts</a:t>
            </a:r>
          </a:p>
        </p:txBody>
      </p:sp>
    </p:spTree>
    <p:extLst>
      <p:ext uri="{BB962C8B-B14F-4D97-AF65-F5344CB8AC3E}">
        <p14:creationId xmlns:p14="http://schemas.microsoft.com/office/powerpoint/2010/main" val="117152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TotalTime>
  <Words>2993</Words>
  <Application>Microsoft Office PowerPoint</Application>
  <PresentationFormat>Widescreen</PresentationFormat>
  <Paragraphs>292</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AutoCAD Eagle Schematic + PCB Design Workshop</vt:lpstr>
      <vt:lpstr>Introduction</vt:lpstr>
      <vt:lpstr>Creating a New Eagle Project</vt:lpstr>
      <vt:lpstr>Creating Schematic File</vt:lpstr>
      <vt:lpstr>Schematic Tool Bar</vt:lpstr>
      <vt:lpstr>Adding Parts</vt:lpstr>
      <vt:lpstr>Adding Parts - Continued</vt:lpstr>
      <vt:lpstr>Selecting Part Sizes</vt:lpstr>
      <vt:lpstr>Finish Adding Parts</vt:lpstr>
      <vt:lpstr>Moving and Rotating</vt:lpstr>
      <vt:lpstr>Wiring the Schematic</vt:lpstr>
      <vt:lpstr>Examples of Wiring</vt:lpstr>
      <vt:lpstr>Adding Values</vt:lpstr>
      <vt:lpstr>Finished Product</vt:lpstr>
      <vt:lpstr>Creating a board file from the schematic</vt:lpstr>
      <vt:lpstr>Board File</vt:lpstr>
      <vt:lpstr>The Rat’s Nest</vt:lpstr>
      <vt:lpstr>The Toolbar</vt:lpstr>
      <vt:lpstr>Grid</vt:lpstr>
      <vt:lpstr>Moving parts</vt:lpstr>
      <vt:lpstr>Changing the board dimensions</vt:lpstr>
      <vt:lpstr>Moving parts onto the board</vt:lpstr>
      <vt:lpstr>Preparing to route</vt:lpstr>
      <vt:lpstr>Routing the board</vt:lpstr>
      <vt:lpstr>Routing the board</vt:lpstr>
      <vt:lpstr>Routing on other layers</vt:lpstr>
      <vt:lpstr>Vias: the portal to the other layers</vt:lpstr>
      <vt:lpstr>Changing trace width</vt:lpstr>
      <vt:lpstr>Polygon</vt:lpstr>
      <vt:lpstr>Polygon: ground plane</vt:lpstr>
      <vt:lpstr>Polygon: ground plane</vt:lpstr>
      <vt:lpstr>Polygon: ground plane</vt:lpstr>
      <vt:lpstr>Go ahead and finish routing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AutoCAD Eagle PCB Design Workshop</dc:title>
  <dc:creator>David</dc:creator>
  <cp:lastModifiedBy>David</cp:lastModifiedBy>
  <cp:revision>41</cp:revision>
  <dcterms:created xsi:type="dcterms:W3CDTF">2019-04-05T06:21:43Z</dcterms:created>
  <dcterms:modified xsi:type="dcterms:W3CDTF">2019-04-12T16:00:27Z</dcterms:modified>
</cp:coreProperties>
</file>